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Lst>
  <p:notesMasterIdLst>
    <p:notesMasterId r:id="rId29"/>
  </p:notesMasterIdLst>
  <p:sldIdLst>
    <p:sldId id="695" r:id="rId3"/>
    <p:sldId id="761" r:id="rId4"/>
    <p:sldId id="1170" r:id="rId5"/>
    <p:sldId id="1156" r:id="rId6"/>
    <p:sldId id="1171" r:id="rId7"/>
    <p:sldId id="1166" r:id="rId8"/>
    <p:sldId id="763" r:id="rId9"/>
    <p:sldId id="765" r:id="rId10"/>
    <p:sldId id="1193" r:id="rId11"/>
    <p:sldId id="1173" r:id="rId12"/>
    <p:sldId id="1174" r:id="rId13"/>
    <p:sldId id="1175" r:id="rId14"/>
    <p:sldId id="1176" r:id="rId15"/>
    <p:sldId id="1177" r:id="rId16"/>
    <p:sldId id="1178" r:id="rId17"/>
    <p:sldId id="1179" r:id="rId18"/>
    <p:sldId id="1182" r:id="rId19"/>
    <p:sldId id="1183" r:id="rId20"/>
    <p:sldId id="1181" r:id="rId21"/>
    <p:sldId id="1180" r:id="rId22"/>
    <p:sldId id="767" r:id="rId23"/>
    <p:sldId id="1005" r:id="rId24"/>
    <p:sldId id="1187" r:id="rId25"/>
    <p:sldId id="1185" r:id="rId26"/>
    <p:sldId id="1186" r:id="rId27"/>
    <p:sldId id="1190" r:id="rId28"/>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813D"/>
    <a:srgbClr val="358D44"/>
    <a:srgbClr val="F8F1E8"/>
    <a:srgbClr val="F9F3ED"/>
    <a:srgbClr val="FBF7F3"/>
    <a:srgbClr val="FAF5F0"/>
    <a:srgbClr val="FCF9F6"/>
    <a:srgbClr val="F6EDE2"/>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4" d="100"/>
          <a:sy n="64" d="100"/>
        </p:scale>
        <p:origin x="95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4EF59-7F49-4539-9F64-6E14686B0BB7}" type="slidenum">
              <a:rPr lang="en-US" altLang="en-US"/>
              <a:pPr>
                <a:spcBef>
                  <a:spcPct val="0"/>
                </a:spcBef>
              </a:pPr>
              <a:t>2</a:t>
            </a:fld>
            <a:endParaRPr lang="en-US" altLang="en-US"/>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2862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601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727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91707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2716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506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2779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095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6459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215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4EF59-7F49-4539-9F64-6E14686B0BB7}" type="slidenum">
              <a:rPr lang="en-US" altLang="en-US"/>
              <a:pPr>
                <a:spcBef>
                  <a:spcPct val="0"/>
                </a:spcBef>
              </a:pPr>
              <a:t>3</a:t>
            </a:fld>
            <a:endParaRPr lang="en-US" altLang="en-US"/>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692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1512CB7-DB6C-EBF9-92D8-E1F488AAC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56DC-0BCA-405F-8B61-94DD23F25F0B}" type="slidenum">
              <a:rPr lang="en-US" altLang="en-US"/>
              <a:pPr>
                <a:spcBef>
                  <a:spcPct val="0"/>
                </a:spcBef>
              </a:pPr>
              <a:t>22</a:t>
            </a:fld>
            <a:endParaRPr lang="en-US" altLang="en-US"/>
          </a:p>
        </p:txBody>
      </p:sp>
      <p:sp>
        <p:nvSpPr>
          <p:cNvPr id="98307" name="Rectangle 2">
            <a:extLst>
              <a:ext uri="{FF2B5EF4-FFF2-40B4-BE49-F238E27FC236}">
                <a16:creationId xmlns:a16="http://schemas.microsoft.com/office/drawing/2014/main" id="{18190C21-A5D1-E84E-AB78-2E8946C994F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08" name="Rectangle 3">
            <a:extLst>
              <a:ext uri="{FF2B5EF4-FFF2-40B4-BE49-F238E27FC236}">
                <a16:creationId xmlns:a16="http://schemas.microsoft.com/office/drawing/2014/main" id="{F29C30FF-C53F-7F42-A691-4AA41F50F27F}"/>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14</a:t>
            </a:r>
          </a:p>
        </p:txBody>
      </p:sp>
      <p:sp>
        <p:nvSpPr>
          <p:cNvPr id="98309" name="Rectangle 4">
            <a:extLst>
              <a:ext uri="{FF2B5EF4-FFF2-40B4-BE49-F238E27FC236}">
                <a16:creationId xmlns:a16="http://schemas.microsoft.com/office/drawing/2014/main" id="{7D75C415-9910-074D-ACEE-FCDAE28CCA55}"/>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0" name="Rectangle 5">
            <a:extLst>
              <a:ext uri="{FF2B5EF4-FFF2-40B4-BE49-F238E27FC236}">
                <a16:creationId xmlns:a16="http://schemas.microsoft.com/office/drawing/2014/main" id="{F7551F18-315C-32E2-9BA0-38F15D8A8C0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1" name="Rectangle 6">
            <a:extLst>
              <a:ext uri="{FF2B5EF4-FFF2-40B4-BE49-F238E27FC236}">
                <a16:creationId xmlns:a16="http://schemas.microsoft.com/office/drawing/2014/main" id="{1383E568-4E3B-2C72-2FA9-72355944B515}"/>
              </a:ext>
            </a:extLst>
          </p:cNvPr>
          <p:cNvSpPr>
            <a:spLocks noGrp="1" noRot="1" noChangeAspect="1" noChangeArrowheads="1" noTextEdit="1"/>
          </p:cNvSpPr>
          <p:nvPr>
            <p:ph type="sldImg"/>
          </p:nvPr>
        </p:nvSpPr>
        <p:spPr>
          <a:ln w="12700" cap="flat"/>
        </p:spPr>
      </p:sp>
      <p:sp>
        <p:nvSpPr>
          <p:cNvPr id="98312" name="Rectangle 7">
            <a:extLst>
              <a:ext uri="{FF2B5EF4-FFF2-40B4-BE49-F238E27FC236}">
                <a16:creationId xmlns:a16="http://schemas.microsoft.com/office/drawing/2014/main" id="{9B737585-539E-BF22-3EA9-BEA0497BB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1512CB7-DB6C-EBF9-92D8-E1F488AAC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56DC-0BCA-405F-8B61-94DD23F25F0B}" type="slidenum">
              <a:rPr lang="en-US" altLang="en-US"/>
              <a:pPr>
                <a:spcBef>
                  <a:spcPct val="0"/>
                </a:spcBef>
              </a:pPr>
              <a:t>23</a:t>
            </a:fld>
            <a:endParaRPr lang="en-US" altLang="en-US"/>
          </a:p>
        </p:txBody>
      </p:sp>
      <p:sp>
        <p:nvSpPr>
          <p:cNvPr id="98307" name="Rectangle 2">
            <a:extLst>
              <a:ext uri="{FF2B5EF4-FFF2-40B4-BE49-F238E27FC236}">
                <a16:creationId xmlns:a16="http://schemas.microsoft.com/office/drawing/2014/main" id="{18190C21-A5D1-E84E-AB78-2E8946C994F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08" name="Rectangle 3">
            <a:extLst>
              <a:ext uri="{FF2B5EF4-FFF2-40B4-BE49-F238E27FC236}">
                <a16:creationId xmlns:a16="http://schemas.microsoft.com/office/drawing/2014/main" id="{F29C30FF-C53F-7F42-A691-4AA41F50F27F}"/>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14</a:t>
            </a:r>
          </a:p>
        </p:txBody>
      </p:sp>
      <p:sp>
        <p:nvSpPr>
          <p:cNvPr id="98309" name="Rectangle 4">
            <a:extLst>
              <a:ext uri="{FF2B5EF4-FFF2-40B4-BE49-F238E27FC236}">
                <a16:creationId xmlns:a16="http://schemas.microsoft.com/office/drawing/2014/main" id="{7D75C415-9910-074D-ACEE-FCDAE28CCA55}"/>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0" name="Rectangle 5">
            <a:extLst>
              <a:ext uri="{FF2B5EF4-FFF2-40B4-BE49-F238E27FC236}">
                <a16:creationId xmlns:a16="http://schemas.microsoft.com/office/drawing/2014/main" id="{F7551F18-315C-32E2-9BA0-38F15D8A8C0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1" name="Rectangle 6">
            <a:extLst>
              <a:ext uri="{FF2B5EF4-FFF2-40B4-BE49-F238E27FC236}">
                <a16:creationId xmlns:a16="http://schemas.microsoft.com/office/drawing/2014/main" id="{1383E568-4E3B-2C72-2FA9-72355944B515}"/>
              </a:ext>
            </a:extLst>
          </p:cNvPr>
          <p:cNvSpPr>
            <a:spLocks noGrp="1" noRot="1" noChangeAspect="1" noChangeArrowheads="1" noTextEdit="1"/>
          </p:cNvSpPr>
          <p:nvPr>
            <p:ph type="sldImg"/>
          </p:nvPr>
        </p:nvSpPr>
        <p:spPr>
          <a:ln w="12700" cap="flat"/>
        </p:spPr>
      </p:sp>
      <p:sp>
        <p:nvSpPr>
          <p:cNvPr id="98312" name="Rectangle 7">
            <a:extLst>
              <a:ext uri="{FF2B5EF4-FFF2-40B4-BE49-F238E27FC236}">
                <a16:creationId xmlns:a16="http://schemas.microsoft.com/office/drawing/2014/main" id="{9B737585-539E-BF22-3EA9-BEA0497BB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2048988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1512CB7-DB6C-EBF9-92D8-E1F488AAC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56DC-0BCA-405F-8B61-94DD23F25F0B}" type="slidenum">
              <a:rPr lang="en-US" altLang="en-US"/>
              <a:pPr>
                <a:spcBef>
                  <a:spcPct val="0"/>
                </a:spcBef>
              </a:pPr>
              <a:t>24</a:t>
            </a:fld>
            <a:endParaRPr lang="en-US" altLang="en-US"/>
          </a:p>
        </p:txBody>
      </p:sp>
      <p:sp>
        <p:nvSpPr>
          <p:cNvPr id="98307" name="Rectangle 2">
            <a:extLst>
              <a:ext uri="{FF2B5EF4-FFF2-40B4-BE49-F238E27FC236}">
                <a16:creationId xmlns:a16="http://schemas.microsoft.com/office/drawing/2014/main" id="{18190C21-A5D1-E84E-AB78-2E8946C994F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08" name="Rectangle 3">
            <a:extLst>
              <a:ext uri="{FF2B5EF4-FFF2-40B4-BE49-F238E27FC236}">
                <a16:creationId xmlns:a16="http://schemas.microsoft.com/office/drawing/2014/main" id="{F29C30FF-C53F-7F42-A691-4AA41F50F27F}"/>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14</a:t>
            </a:r>
          </a:p>
        </p:txBody>
      </p:sp>
      <p:sp>
        <p:nvSpPr>
          <p:cNvPr id="98309" name="Rectangle 4">
            <a:extLst>
              <a:ext uri="{FF2B5EF4-FFF2-40B4-BE49-F238E27FC236}">
                <a16:creationId xmlns:a16="http://schemas.microsoft.com/office/drawing/2014/main" id="{7D75C415-9910-074D-ACEE-FCDAE28CCA55}"/>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0" name="Rectangle 5">
            <a:extLst>
              <a:ext uri="{FF2B5EF4-FFF2-40B4-BE49-F238E27FC236}">
                <a16:creationId xmlns:a16="http://schemas.microsoft.com/office/drawing/2014/main" id="{F7551F18-315C-32E2-9BA0-38F15D8A8C0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1" name="Rectangle 6">
            <a:extLst>
              <a:ext uri="{FF2B5EF4-FFF2-40B4-BE49-F238E27FC236}">
                <a16:creationId xmlns:a16="http://schemas.microsoft.com/office/drawing/2014/main" id="{1383E568-4E3B-2C72-2FA9-72355944B515}"/>
              </a:ext>
            </a:extLst>
          </p:cNvPr>
          <p:cNvSpPr>
            <a:spLocks noGrp="1" noRot="1" noChangeAspect="1" noChangeArrowheads="1" noTextEdit="1"/>
          </p:cNvSpPr>
          <p:nvPr>
            <p:ph type="sldImg"/>
          </p:nvPr>
        </p:nvSpPr>
        <p:spPr>
          <a:ln w="12700" cap="flat"/>
        </p:spPr>
      </p:sp>
      <p:sp>
        <p:nvSpPr>
          <p:cNvPr id="98312" name="Rectangle 7">
            <a:extLst>
              <a:ext uri="{FF2B5EF4-FFF2-40B4-BE49-F238E27FC236}">
                <a16:creationId xmlns:a16="http://schemas.microsoft.com/office/drawing/2014/main" id="{9B737585-539E-BF22-3EA9-BEA0497BB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2160140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1512CB7-DB6C-EBF9-92D8-E1F488AAC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56DC-0BCA-405F-8B61-94DD23F25F0B}" type="slidenum">
              <a:rPr lang="en-US" altLang="en-US"/>
              <a:pPr>
                <a:spcBef>
                  <a:spcPct val="0"/>
                </a:spcBef>
              </a:pPr>
              <a:t>25</a:t>
            </a:fld>
            <a:endParaRPr lang="en-US" altLang="en-US"/>
          </a:p>
        </p:txBody>
      </p:sp>
      <p:sp>
        <p:nvSpPr>
          <p:cNvPr id="98307" name="Rectangle 2">
            <a:extLst>
              <a:ext uri="{FF2B5EF4-FFF2-40B4-BE49-F238E27FC236}">
                <a16:creationId xmlns:a16="http://schemas.microsoft.com/office/drawing/2014/main" id="{18190C21-A5D1-E84E-AB78-2E8946C994F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08" name="Rectangle 3">
            <a:extLst>
              <a:ext uri="{FF2B5EF4-FFF2-40B4-BE49-F238E27FC236}">
                <a16:creationId xmlns:a16="http://schemas.microsoft.com/office/drawing/2014/main" id="{F29C30FF-C53F-7F42-A691-4AA41F50F27F}"/>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14</a:t>
            </a:r>
          </a:p>
        </p:txBody>
      </p:sp>
      <p:sp>
        <p:nvSpPr>
          <p:cNvPr id="98309" name="Rectangle 4">
            <a:extLst>
              <a:ext uri="{FF2B5EF4-FFF2-40B4-BE49-F238E27FC236}">
                <a16:creationId xmlns:a16="http://schemas.microsoft.com/office/drawing/2014/main" id="{7D75C415-9910-074D-ACEE-FCDAE28CCA55}"/>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0" name="Rectangle 5">
            <a:extLst>
              <a:ext uri="{FF2B5EF4-FFF2-40B4-BE49-F238E27FC236}">
                <a16:creationId xmlns:a16="http://schemas.microsoft.com/office/drawing/2014/main" id="{F7551F18-315C-32E2-9BA0-38F15D8A8C0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1" name="Rectangle 6">
            <a:extLst>
              <a:ext uri="{FF2B5EF4-FFF2-40B4-BE49-F238E27FC236}">
                <a16:creationId xmlns:a16="http://schemas.microsoft.com/office/drawing/2014/main" id="{1383E568-4E3B-2C72-2FA9-72355944B515}"/>
              </a:ext>
            </a:extLst>
          </p:cNvPr>
          <p:cNvSpPr>
            <a:spLocks noGrp="1" noRot="1" noChangeAspect="1" noChangeArrowheads="1" noTextEdit="1"/>
          </p:cNvSpPr>
          <p:nvPr>
            <p:ph type="sldImg"/>
          </p:nvPr>
        </p:nvSpPr>
        <p:spPr>
          <a:ln w="12700" cap="flat"/>
        </p:spPr>
      </p:sp>
      <p:sp>
        <p:nvSpPr>
          <p:cNvPr id="98312" name="Rectangle 7">
            <a:extLst>
              <a:ext uri="{FF2B5EF4-FFF2-40B4-BE49-F238E27FC236}">
                <a16:creationId xmlns:a16="http://schemas.microsoft.com/office/drawing/2014/main" id="{9B737585-539E-BF22-3EA9-BEA0497BB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3343267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1512CB7-DB6C-EBF9-92D8-E1F488AAC7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9156DC-0BCA-405F-8B61-94DD23F25F0B}" type="slidenum">
              <a:rPr lang="en-US" altLang="en-US"/>
              <a:pPr>
                <a:spcBef>
                  <a:spcPct val="0"/>
                </a:spcBef>
              </a:pPr>
              <a:t>26</a:t>
            </a:fld>
            <a:endParaRPr lang="en-US" altLang="en-US"/>
          </a:p>
        </p:txBody>
      </p:sp>
      <p:sp>
        <p:nvSpPr>
          <p:cNvPr id="98307" name="Rectangle 2">
            <a:extLst>
              <a:ext uri="{FF2B5EF4-FFF2-40B4-BE49-F238E27FC236}">
                <a16:creationId xmlns:a16="http://schemas.microsoft.com/office/drawing/2014/main" id="{18190C21-A5D1-E84E-AB78-2E8946C994F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08" name="Rectangle 3">
            <a:extLst>
              <a:ext uri="{FF2B5EF4-FFF2-40B4-BE49-F238E27FC236}">
                <a16:creationId xmlns:a16="http://schemas.microsoft.com/office/drawing/2014/main" id="{F29C30FF-C53F-7F42-A691-4AA41F50F27F}"/>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14</a:t>
            </a:r>
          </a:p>
        </p:txBody>
      </p:sp>
      <p:sp>
        <p:nvSpPr>
          <p:cNvPr id="98309" name="Rectangle 4">
            <a:extLst>
              <a:ext uri="{FF2B5EF4-FFF2-40B4-BE49-F238E27FC236}">
                <a16:creationId xmlns:a16="http://schemas.microsoft.com/office/drawing/2014/main" id="{7D75C415-9910-074D-ACEE-FCDAE28CCA55}"/>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0" name="Rectangle 5">
            <a:extLst>
              <a:ext uri="{FF2B5EF4-FFF2-40B4-BE49-F238E27FC236}">
                <a16:creationId xmlns:a16="http://schemas.microsoft.com/office/drawing/2014/main" id="{F7551F18-315C-32E2-9BA0-38F15D8A8C0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98311" name="Rectangle 6">
            <a:extLst>
              <a:ext uri="{FF2B5EF4-FFF2-40B4-BE49-F238E27FC236}">
                <a16:creationId xmlns:a16="http://schemas.microsoft.com/office/drawing/2014/main" id="{1383E568-4E3B-2C72-2FA9-72355944B515}"/>
              </a:ext>
            </a:extLst>
          </p:cNvPr>
          <p:cNvSpPr>
            <a:spLocks noGrp="1" noRot="1" noChangeAspect="1" noChangeArrowheads="1" noTextEdit="1"/>
          </p:cNvSpPr>
          <p:nvPr>
            <p:ph type="sldImg"/>
          </p:nvPr>
        </p:nvSpPr>
        <p:spPr>
          <a:ln w="12700" cap="flat"/>
        </p:spPr>
      </p:sp>
      <p:sp>
        <p:nvSpPr>
          <p:cNvPr id="98312" name="Rectangle 7">
            <a:extLst>
              <a:ext uri="{FF2B5EF4-FFF2-40B4-BE49-F238E27FC236}">
                <a16:creationId xmlns:a16="http://schemas.microsoft.com/office/drawing/2014/main" id="{9B737585-539E-BF22-3EA9-BEA0497BB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21147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4EF59-7F49-4539-9F64-6E14686B0BB7}" type="slidenum">
              <a:rPr lang="en-US" altLang="en-US"/>
              <a:pPr>
                <a:spcBef>
                  <a:spcPct val="0"/>
                </a:spcBef>
              </a:pPr>
              <a:t>4</a:t>
            </a:fld>
            <a:endParaRPr lang="en-US" altLang="en-US"/>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8112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4EF59-7F49-4539-9F64-6E14686B0BB7}" type="slidenum">
              <a:rPr lang="en-US" altLang="en-US"/>
              <a:pPr>
                <a:spcBef>
                  <a:spcPct val="0"/>
                </a:spcBef>
              </a:pPr>
              <a:t>5</a:t>
            </a:fld>
            <a:endParaRPr lang="en-US" altLang="en-US"/>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9917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F4EF59-7F49-4539-9F64-6E14686B0BB7}" type="slidenum">
              <a:rPr lang="en-US" altLang="en-US"/>
              <a:pPr>
                <a:spcBef>
                  <a:spcPct val="0"/>
                </a:spcBef>
              </a:pPr>
              <a:t>6</a:t>
            </a:fld>
            <a:endParaRPr lang="en-US" altLang="en-US"/>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379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5C887BB1-088E-DB01-FF05-007C1222C5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21D7C5B-B17D-4AAC-A3C8-521BEB2DEAF3}" type="slidenum">
              <a:rPr lang="en-US" altLang="en-US"/>
              <a:pPr>
                <a:spcBef>
                  <a:spcPct val="0"/>
                </a:spcBef>
              </a:pPr>
              <a:t>7</a:t>
            </a:fld>
            <a:endParaRPr lang="en-US" altLang="en-US"/>
          </a:p>
        </p:txBody>
      </p:sp>
      <p:sp>
        <p:nvSpPr>
          <p:cNvPr id="74755" name="Rectangle 2">
            <a:extLst>
              <a:ext uri="{FF2B5EF4-FFF2-40B4-BE49-F238E27FC236}">
                <a16:creationId xmlns:a16="http://schemas.microsoft.com/office/drawing/2014/main" id="{760A6FF4-7AA8-94A8-2AD9-AFA186D4536B}"/>
              </a:ext>
            </a:extLst>
          </p:cNvPr>
          <p:cNvSpPr>
            <a:spLocks noGrp="1" noRot="1" noChangeAspect="1" noChangeArrowheads="1" noTextEdit="1"/>
          </p:cNvSpPr>
          <p:nvPr>
            <p:ph type="sldImg"/>
          </p:nvPr>
        </p:nvSpPr>
        <p:spPr>
          <a:xfrm>
            <a:off x="366713" y="692150"/>
            <a:ext cx="6124575" cy="3446463"/>
          </a:xfrm>
          <a:solidFill>
            <a:srgbClr val="FFFFFF"/>
          </a:solidFill>
          <a:ln w="12700" cap="flat"/>
        </p:spPr>
      </p:sp>
      <p:sp>
        <p:nvSpPr>
          <p:cNvPr id="74756" name="Rectangle 3">
            <a:extLst>
              <a:ext uri="{FF2B5EF4-FFF2-40B4-BE49-F238E27FC236}">
                <a16:creationId xmlns:a16="http://schemas.microsoft.com/office/drawing/2014/main" id="{DD16BE84-58D6-F449-CFB6-0092DB7649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2466F3CF-E49C-1394-2C87-D27328F277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F91CC6-25EA-40F3-8178-DACBE62D0EA5}" type="slidenum">
              <a:rPr lang="en-US" altLang="en-US"/>
              <a:pPr>
                <a:spcBef>
                  <a:spcPct val="0"/>
                </a:spcBef>
              </a:pPr>
              <a:t>8</a:t>
            </a:fld>
            <a:endParaRPr lang="en-US" altLang="en-US"/>
          </a:p>
        </p:txBody>
      </p:sp>
      <p:sp>
        <p:nvSpPr>
          <p:cNvPr id="78851" name="Rectangle 2">
            <a:extLst>
              <a:ext uri="{FF2B5EF4-FFF2-40B4-BE49-F238E27FC236}">
                <a16:creationId xmlns:a16="http://schemas.microsoft.com/office/drawing/2014/main" id="{79681D09-03D8-CB1D-F72D-1707DEF3BACA}"/>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2" name="Rectangle 3">
            <a:extLst>
              <a:ext uri="{FF2B5EF4-FFF2-40B4-BE49-F238E27FC236}">
                <a16:creationId xmlns:a16="http://schemas.microsoft.com/office/drawing/2014/main" id="{F5C528C6-1EDF-E7CA-0564-0722A5119347}"/>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2</a:t>
            </a:r>
          </a:p>
        </p:txBody>
      </p:sp>
      <p:sp>
        <p:nvSpPr>
          <p:cNvPr id="78853" name="Rectangle 4">
            <a:extLst>
              <a:ext uri="{FF2B5EF4-FFF2-40B4-BE49-F238E27FC236}">
                <a16:creationId xmlns:a16="http://schemas.microsoft.com/office/drawing/2014/main" id="{D4A67BD3-70C4-6A37-B701-30CEB5CB8693}"/>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4" name="Rectangle 5">
            <a:extLst>
              <a:ext uri="{FF2B5EF4-FFF2-40B4-BE49-F238E27FC236}">
                <a16:creationId xmlns:a16="http://schemas.microsoft.com/office/drawing/2014/main" id="{F99C48BD-8034-02C4-F7C5-6D74156957E4}"/>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5" name="Rectangle 6">
            <a:extLst>
              <a:ext uri="{FF2B5EF4-FFF2-40B4-BE49-F238E27FC236}">
                <a16:creationId xmlns:a16="http://schemas.microsoft.com/office/drawing/2014/main" id="{E7D2CE0A-5CC6-3AC4-D7A0-FF02FC5440CA}"/>
              </a:ext>
            </a:extLst>
          </p:cNvPr>
          <p:cNvSpPr>
            <a:spLocks noGrp="1" noRot="1" noChangeAspect="1" noChangeArrowheads="1" noTextEdit="1"/>
          </p:cNvSpPr>
          <p:nvPr>
            <p:ph type="sldImg"/>
          </p:nvPr>
        </p:nvSpPr>
        <p:spPr>
          <a:ln w="12700" cap="flat"/>
        </p:spPr>
      </p:sp>
      <p:sp>
        <p:nvSpPr>
          <p:cNvPr id="78856" name="Rectangle 7">
            <a:extLst>
              <a:ext uri="{FF2B5EF4-FFF2-40B4-BE49-F238E27FC236}">
                <a16:creationId xmlns:a16="http://schemas.microsoft.com/office/drawing/2014/main" id="{102F2BDE-4E97-B582-1DAF-60DB6C313A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2466F3CF-E49C-1394-2C87-D27328F277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F91CC6-25EA-40F3-8178-DACBE62D0EA5}" type="slidenum">
              <a:rPr lang="en-US" altLang="en-US"/>
              <a:pPr>
                <a:spcBef>
                  <a:spcPct val="0"/>
                </a:spcBef>
              </a:pPr>
              <a:t>9</a:t>
            </a:fld>
            <a:endParaRPr lang="en-US" altLang="en-US"/>
          </a:p>
        </p:txBody>
      </p:sp>
      <p:sp>
        <p:nvSpPr>
          <p:cNvPr id="78851" name="Rectangle 2">
            <a:extLst>
              <a:ext uri="{FF2B5EF4-FFF2-40B4-BE49-F238E27FC236}">
                <a16:creationId xmlns:a16="http://schemas.microsoft.com/office/drawing/2014/main" id="{79681D09-03D8-CB1D-F72D-1707DEF3BACA}"/>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2" name="Rectangle 3">
            <a:extLst>
              <a:ext uri="{FF2B5EF4-FFF2-40B4-BE49-F238E27FC236}">
                <a16:creationId xmlns:a16="http://schemas.microsoft.com/office/drawing/2014/main" id="{F5C528C6-1EDF-E7CA-0564-0722A5119347}"/>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2</a:t>
            </a:r>
          </a:p>
        </p:txBody>
      </p:sp>
      <p:sp>
        <p:nvSpPr>
          <p:cNvPr id="78853" name="Rectangle 4">
            <a:extLst>
              <a:ext uri="{FF2B5EF4-FFF2-40B4-BE49-F238E27FC236}">
                <a16:creationId xmlns:a16="http://schemas.microsoft.com/office/drawing/2014/main" id="{D4A67BD3-70C4-6A37-B701-30CEB5CB8693}"/>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4" name="Rectangle 5">
            <a:extLst>
              <a:ext uri="{FF2B5EF4-FFF2-40B4-BE49-F238E27FC236}">
                <a16:creationId xmlns:a16="http://schemas.microsoft.com/office/drawing/2014/main" id="{F99C48BD-8034-02C4-F7C5-6D74156957E4}"/>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78855" name="Rectangle 6">
            <a:extLst>
              <a:ext uri="{FF2B5EF4-FFF2-40B4-BE49-F238E27FC236}">
                <a16:creationId xmlns:a16="http://schemas.microsoft.com/office/drawing/2014/main" id="{E7D2CE0A-5CC6-3AC4-D7A0-FF02FC5440CA}"/>
              </a:ext>
            </a:extLst>
          </p:cNvPr>
          <p:cNvSpPr>
            <a:spLocks noGrp="1" noRot="1" noChangeAspect="1" noChangeArrowheads="1" noTextEdit="1"/>
          </p:cNvSpPr>
          <p:nvPr>
            <p:ph type="sldImg"/>
          </p:nvPr>
        </p:nvSpPr>
        <p:spPr>
          <a:ln w="12700" cap="flat"/>
        </p:spPr>
      </p:sp>
      <p:sp>
        <p:nvSpPr>
          <p:cNvPr id="78856" name="Rectangle 7">
            <a:extLst>
              <a:ext uri="{FF2B5EF4-FFF2-40B4-BE49-F238E27FC236}">
                <a16:creationId xmlns:a16="http://schemas.microsoft.com/office/drawing/2014/main" id="{102F2BDE-4E97-B582-1DAF-60DB6C313A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51502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D2A173E-1592-F8FB-0118-28B785364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FF4EF59-7F49-4539-9F64-6E14686B0BB7}"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a:extLst>
              <a:ext uri="{FF2B5EF4-FFF2-40B4-BE49-F238E27FC236}">
                <a16:creationId xmlns:a16="http://schemas.microsoft.com/office/drawing/2014/main" id="{DE14AF28-EBE4-B525-E330-E043EE40A4F9}"/>
              </a:ext>
            </a:extLst>
          </p:cNvPr>
          <p:cNvSpPr>
            <a:spLocks noGrp="1" noRot="1" noChangeAspect="1" noChangeArrowheads="1" noTextEdit="1"/>
          </p:cNvSpPr>
          <p:nvPr>
            <p:ph type="sldImg"/>
          </p:nvPr>
        </p:nvSpPr>
        <p:spPr>
          <a:ln/>
        </p:spPr>
      </p:sp>
      <p:sp>
        <p:nvSpPr>
          <p:cNvPr id="70660" name="Rectangle 4">
            <a:extLst>
              <a:ext uri="{FF2B5EF4-FFF2-40B4-BE49-F238E27FC236}">
                <a16:creationId xmlns:a16="http://schemas.microsoft.com/office/drawing/2014/main" id="{95ADDF4E-4E5E-F478-0522-1BD27D4F30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95731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4A - Power and Politics in Organizational Context</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4A - Power and Politics in Organizational Context</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4A - Power and Politics in Organizational Context</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4A - Power and Politics in Organizational Context</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1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83925" y="1624277"/>
            <a:ext cx="4952960" cy="3609446"/>
          </a:xfrm>
        </p:spPr>
        <p:txBody>
          <a:bodyPr>
            <a:normAutofit fontScale="90000"/>
          </a:bodyPr>
          <a:lstStyle/>
          <a:p>
            <a:pPr algn="ctr"/>
            <a:br>
              <a:rPr lang="en-US" sz="4400" b="1" dirty="0"/>
            </a:br>
            <a:br>
              <a:rPr lang="en-US" sz="4400" b="1" dirty="0"/>
            </a:br>
            <a:br>
              <a:rPr lang="en-US" sz="4400" b="1" dirty="0"/>
            </a:br>
            <a:br>
              <a:rPr lang="en-US" sz="4400" b="1" dirty="0">
                <a:solidFill>
                  <a:srgbClr val="7030A0"/>
                </a:solidFill>
              </a:rPr>
            </a:br>
            <a:r>
              <a:rPr lang="en-US" sz="3600" b="1" dirty="0">
                <a:solidFill>
                  <a:srgbClr val="7030A0"/>
                </a:solidFill>
              </a:rPr>
              <a:t>Power and Politics in Organizational Context</a:t>
            </a:r>
            <a:br>
              <a:rPr lang="en-US" sz="3200" dirty="0"/>
            </a:br>
            <a:br>
              <a:rPr lang="en-US" sz="3200" dirty="0"/>
            </a:br>
            <a:r>
              <a:rPr lang="en-US" sz="2700" dirty="0">
                <a:solidFill>
                  <a:schemeClr val="accent6">
                    <a:lumMod val="75000"/>
                    <a:lumOff val="25000"/>
                  </a:schemeClr>
                </a:solidFill>
                <a:latin typeface="Segoe Print" panose="02000600000000000000" pitchFamily="2" charset="0"/>
              </a:rPr>
              <a:t>Focuses on how power and political behavior operate within organizations.</a:t>
            </a:r>
            <a:br>
              <a:rPr lang="en-US" sz="3200" dirty="0"/>
            </a:br>
            <a:br>
              <a:rPr lang="en-US" sz="3200" dirty="0"/>
            </a:br>
            <a:r>
              <a:rPr lang="en-US" sz="3100" dirty="0">
                <a:solidFill>
                  <a:schemeClr val="accent4"/>
                </a:solidFill>
                <a:latin typeface="Bahnschrift SemiLight Condensed" panose="020B0502040204020203" pitchFamily="34" charset="0"/>
              </a:rPr>
              <a:t>Lecture 4A</a:t>
            </a:r>
            <a:br>
              <a:rPr lang="en-US" sz="2200" dirty="0">
                <a:solidFill>
                  <a:schemeClr val="accent4"/>
                </a:solidFill>
                <a:latin typeface="Bahnschrift SemiLight Condensed" panose="020B0502040204020203" pitchFamily="34" charset="0"/>
              </a:rPr>
            </a:br>
            <a:br>
              <a:rPr lang="en-US" sz="2200" dirty="0">
                <a:solidFill>
                  <a:schemeClr val="accent4"/>
                </a:solidFill>
                <a:latin typeface="Bahnschrift SemiLight Condensed" panose="020B0502040204020203" pitchFamily="34" charset="0"/>
              </a:rPr>
            </a:br>
            <a:r>
              <a:rPr lang="en-US" sz="2200" dirty="0">
                <a:solidFill>
                  <a:srgbClr val="0070C0"/>
                </a:solidFill>
                <a:latin typeface="Bahnschrift SemiLight Condensed" panose="020B0502040204020203" pitchFamily="34" charset="0"/>
              </a:rPr>
              <a:t>Sanjeeva Perera - Senior Academic Fellow (SLIIT)</a:t>
            </a:r>
            <a:br>
              <a:rPr lang="en-US" sz="2200" dirty="0">
                <a:solidFill>
                  <a:srgbClr val="0070C0"/>
                </a:solidFill>
                <a:latin typeface="Bahnschrift SemiLight Condensed" panose="020B0502040204020203" pitchFamily="34" charset="0"/>
              </a:rPr>
            </a:br>
            <a:endParaRPr lang="en-US" sz="2200" dirty="0">
              <a:solidFill>
                <a:srgbClr val="0070C0"/>
              </a:solidFill>
              <a:latin typeface="Bahnschrift SemiLight Condensed" panose="020B0502040204020203" pitchFamily="34" charset="0"/>
            </a:endParaRPr>
          </a:p>
        </p:txBody>
      </p:sp>
      <p:pic>
        <p:nvPicPr>
          <p:cNvPr id="5" name="Picture 4">
            <a:extLst>
              <a:ext uri="{FF2B5EF4-FFF2-40B4-BE49-F238E27FC236}">
                <a16:creationId xmlns:a16="http://schemas.microsoft.com/office/drawing/2014/main" id="{129D2944-A44F-CBCF-0120-4DC12ED461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6777" y="1595378"/>
            <a:ext cx="5063023" cy="3380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DEA0C8-E8EE-4EA1-84CD-E52FF28FBDD8}"/>
              </a:ext>
            </a:extLst>
          </p:cNvPr>
          <p:cNvSpPr/>
          <p:nvPr/>
        </p:nvSpPr>
        <p:spPr>
          <a:xfrm>
            <a:off x="565638" y="1174009"/>
            <a:ext cx="6665742" cy="2901948"/>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fontAlgn="auto">
              <a:spcAft>
                <a:spcPts val="0"/>
              </a:spcAft>
              <a:buNone/>
              <a:defRPr/>
            </a:pPr>
            <a:r>
              <a:rPr lang="en-US" sz="2800" dirty="0">
                <a:solidFill>
                  <a:srgbClr val="000000"/>
                </a:solidFill>
                <a:cs typeface="Quire Sans" panose="020B0502040400020003" pitchFamily="34" charset="0"/>
              </a:rPr>
              <a:t>In a notable study of power conducted by American social psychologists </a:t>
            </a:r>
            <a:r>
              <a:rPr lang="en-US" sz="2800" b="1" dirty="0">
                <a:solidFill>
                  <a:srgbClr val="000000"/>
                </a:solidFill>
                <a:cs typeface="Quire Sans" panose="020B0502040400020003" pitchFamily="34" charset="0"/>
              </a:rPr>
              <a:t>John R. P. French and Bertram Raven in 1959</a:t>
            </a:r>
            <a:r>
              <a:rPr lang="en-US" sz="2800" dirty="0">
                <a:solidFill>
                  <a:srgbClr val="000000"/>
                </a:solidFill>
                <a:cs typeface="Quire Sans" panose="020B0502040400020003" pitchFamily="34" charset="0"/>
              </a:rPr>
              <a:t>, power was divided into five separate and distinct forms. </a:t>
            </a:r>
          </a:p>
        </p:txBody>
      </p:sp>
      <p:sp>
        <p:nvSpPr>
          <p:cNvPr id="7" name="Rectangle 6">
            <a:extLst>
              <a:ext uri="{FF2B5EF4-FFF2-40B4-BE49-F238E27FC236}">
                <a16:creationId xmlns:a16="http://schemas.microsoft.com/office/drawing/2014/main" id="{139D59DE-6E37-43FA-869C-3206364493E3}"/>
              </a:ext>
            </a:extLst>
          </p:cNvPr>
          <p:cNvSpPr/>
          <p:nvPr/>
        </p:nvSpPr>
        <p:spPr>
          <a:xfrm>
            <a:off x="599635" y="110564"/>
            <a:ext cx="11160370"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1143000" y="230270"/>
            <a:ext cx="9945858" cy="640080"/>
          </a:xfrm>
        </p:spPr>
        <p:txBody>
          <a:bodyPr>
            <a:normAutofit/>
          </a:bodyPr>
          <a:lstStyle/>
          <a:p>
            <a:pPr algn="ctr">
              <a:defRPr/>
            </a:pPr>
            <a:r>
              <a:rPr lang="en-US" b="1" dirty="0">
                <a:solidFill>
                  <a:schemeClr val="accent1">
                    <a:lumMod val="50000"/>
                  </a:schemeClr>
                </a:solidFill>
              </a:rPr>
              <a:t>The five forms of power in the workplace</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pic>
        <p:nvPicPr>
          <p:cNvPr id="6" name="Picture 5">
            <a:extLst>
              <a:ext uri="{FF2B5EF4-FFF2-40B4-BE49-F238E27FC236}">
                <a16:creationId xmlns:a16="http://schemas.microsoft.com/office/drawing/2014/main" id="{C35A28F0-314F-4B26-B861-194EE9F28B00}"/>
              </a:ext>
            </a:extLst>
          </p:cNvPr>
          <p:cNvPicPr>
            <a:picLocks noChangeAspect="1"/>
          </p:cNvPicPr>
          <p:nvPr/>
        </p:nvPicPr>
        <p:blipFill>
          <a:blip r:embed="rId3"/>
          <a:stretch>
            <a:fillRect/>
          </a:stretch>
        </p:blipFill>
        <p:spPr>
          <a:xfrm>
            <a:off x="7334971" y="1174009"/>
            <a:ext cx="4535817" cy="2901948"/>
          </a:xfrm>
          <a:prstGeom prst="rect">
            <a:avLst/>
          </a:prstGeom>
        </p:spPr>
      </p:pic>
      <p:sp>
        <p:nvSpPr>
          <p:cNvPr id="11" name="Rectangle 10">
            <a:extLst>
              <a:ext uri="{FF2B5EF4-FFF2-40B4-BE49-F238E27FC236}">
                <a16:creationId xmlns:a16="http://schemas.microsoft.com/office/drawing/2014/main" id="{783CEFF3-ACEE-4791-9C41-BD460DEFAE9A}"/>
              </a:ext>
            </a:extLst>
          </p:cNvPr>
          <p:cNvSpPr/>
          <p:nvPr/>
        </p:nvSpPr>
        <p:spPr>
          <a:xfrm>
            <a:off x="533400" y="4699656"/>
            <a:ext cx="11226605" cy="984335"/>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800" dirty="0">
                <a:solidFill>
                  <a:srgbClr val="000000"/>
                </a:solidFill>
                <a:cs typeface="Quire Sans" panose="020B0502040400020003" pitchFamily="34" charset="0"/>
              </a:rPr>
              <a:t>They developed the concept of the five bases of power through a combination of theoretical analysis and empirical research</a:t>
            </a:r>
          </a:p>
        </p:txBody>
      </p:sp>
    </p:spTree>
    <p:extLst>
      <p:ext uri="{BB962C8B-B14F-4D97-AF65-F5344CB8AC3E}">
        <p14:creationId xmlns:p14="http://schemas.microsoft.com/office/powerpoint/2010/main" val="1571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599635" y="0"/>
            <a:ext cx="11160370" cy="1080327"/>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1143000" y="230270"/>
            <a:ext cx="9945858" cy="698198"/>
          </a:xfrm>
        </p:spPr>
        <p:txBody>
          <a:bodyPr>
            <a:normAutofit fontScale="90000"/>
          </a:bodyPr>
          <a:lstStyle/>
          <a:p>
            <a:pPr algn="ctr">
              <a:defRPr/>
            </a:pPr>
            <a:r>
              <a:rPr lang="en-US" b="1" dirty="0">
                <a:solidFill>
                  <a:schemeClr val="accent1">
                    <a:lumMod val="50000"/>
                  </a:schemeClr>
                </a:solidFill>
              </a:rPr>
              <a:t>Reward Power </a:t>
            </a:r>
            <a:br>
              <a:rPr lang="en-US" b="1" dirty="0">
                <a:solidFill>
                  <a:schemeClr val="accent1">
                    <a:lumMod val="50000"/>
                  </a:schemeClr>
                </a:solidFill>
              </a:rPr>
            </a:br>
            <a:r>
              <a:rPr lang="en-US" sz="2700" dirty="0">
                <a:solidFill>
                  <a:schemeClr val="accent1">
                    <a:lumMod val="50000"/>
                  </a:schemeClr>
                </a:solidFill>
              </a:rPr>
              <a:t>agent’s ability to control the rewards that the target  wants</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pic>
        <p:nvPicPr>
          <p:cNvPr id="4" name="Picture 3">
            <a:extLst>
              <a:ext uri="{FF2B5EF4-FFF2-40B4-BE49-F238E27FC236}">
                <a16:creationId xmlns:a16="http://schemas.microsoft.com/office/drawing/2014/main" id="{95E3DB2D-DB62-081C-38AD-1B0120BFDD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9850" y="1371600"/>
            <a:ext cx="6972300" cy="4648200"/>
          </a:xfrm>
          <a:prstGeom prst="rect">
            <a:avLst/>
          </a:prstGeom>
          <a:effectLst>
            <a:softEdge rad="152400"/>
          </a:effectLst>
        </p:spPr>
      </p:pic>
    </p:spTree>
    <p:extLst>
      <p:ext uri="{BB962C8B-B14F-4D97-AF65-F5344CB8AC3E}">
        <p14:creationId xmlns:p14="http://schemas.microsoft.com/office/powerpoint/2010/main" val="21129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5F0">
            <a:alpha val="92000"/>
          </a:srgb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599635" y="0"/>
            <a:ext cx="11160370" cy="1449072"/>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375437"/>
            <a:ext cx="10754165" cy="698198"/>
          </a:xfrm>
        </p:spPr>
        <p:txBody>
          <a:bodyPr>
            <a:normAutofit fontScale="90000"/>
          </a:bodyPr>
          <a:lstStyle/>
          <a:p>
            <a:pPr algn="ctr">
              <a:defRPr/>
            </a:pPr>
            <a:r>
              <a:rPr lang="en-US" b="1" dirty="0">
                <a:solidFill>
                  <a:schemeClr val="accent1">
                    <a:lumMod val="50000"/>
                  </a:schemeClr>
                </a:solidFill>
              </a:rPr>
              <a:t>Legitimate Power</a:t>
            </a:r>
            <a:br>
              <a:rPr lang="en-US" b="1" dirty="0">
                <a:solidFill>
                  <a:schemeClr val="accent1">
                    <a:lumMod val="50000"/>
                  </a:schemeClr>
                </a:solidFill>
              </a:rPr>
            </a:br>
            <a:r>
              <a:rPr lang="en-US" dirty="0">
                <a:solidFill>
                  <a:schemeClr val="accent1">
                    <a:lumMod val="50000"/>
                  </a:schemeClr>
                </a:solidFill>
              </a:rPr>
              <a:t> </a:t>
            </a:r>
            <a:r>
              <a:rPr lang="en-US" sz="2700" dirty="0">
                <a:solidFill>
                  <a:schemeClr val="accent1">
                    <a:lumMod val="50000"/>
                  </a:schemeClr>
                </a:solidFill>
              </a:rPr>
              <a:t>agent and target agree that agent has influential rights, based on position and mutual agreement</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4" name="Rectangle 3">
            <a:extLst>
              <a:ext uri="{FF2B5EF4-FFF2-40B4-BE49-F238E27FC236}">
                <a16:creationId xmlns:a16="http://schemas.microsoft.com/office/drawing/2014/main" id="{60552897-6FAC-5879-28EA-E817BD5EDE76}"/>
              </a:ext>
            </a:extLst>
          </p:cNvPr>
          <p:cNvSpPr/>
          <p:nvPr/>
        </p:nvSpPr>
        <p:spPr>
          <a:xfrm>
            <a:off x="599635" y="5351207"/>
            <a:ext cx="11160370" cy="1449072"/>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000" dirty="0">
                <a:solidFill>
                  <a:srgbClr val="000000"/>
                </a:solidFill>
                <a:cs typeface="Quire Sans" panose="020B0502040400020003" pitchFamily="34" charset="0"/>
              </a:rPr>
              <a:t>The Factory Manager (agent) may assign shift schedules, approve leave, or enforce safety protocols. The employees (targets) follow these directions because they acknowledge the manager’s right to make such decisions based on his/her position within the company.</a:t>
            </a:r>
          </a:p>
        </p:txBody>
      </p:sp>
      <p:pic>
        <p:nvPicPr>
          <p:cNvPr id="8" name="Picture 7">
            <a:extLst>
              <a:ext uri="{FF2B5EF4-FFF2-40B4-BE49-F238E27FC236}">
                <a16:creationId xmlns:a16="http://schemas.microsoft.com/office/drawing/2014/main" id="{2209F190-AD16-5F08-B1F5-690317BD2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9420" y="1503680"/>
            <a:ext cx="6088380" cy="4058920"/>
          </a:xfrm>
          <a:prstGeom prst="rect">
            <a:avLst/>
          </a:prstGeom>
          <a:effectLst>
            <a:softEdge rad="228600"/>
          </a:effectLst>
        </p:spPr>
      </p:pic>
    </p:spTree>
    <p:extLst>
      <p:ext uri="{BB962C8B-B14F-4D97-AF65-F5344CB8AC3E}">
        <p14:creationId xmlns:p14="http://schemas.microsoft.com/office/powerpoint/2010/main" val="273303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599635" y="0"/>
            <a:ext cx="11160370" cy="1219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375437"/>
            <a:ext cx="10754165" cy="698198"/>
          </a:xfrm>
        </p:spPr>
        <p:txBody>
          <a:bodyPr>
            <a:normAutofit fontScale="90000"/>
          </a:bodyPr>
          <a:lstStyle/>
          <a:p>
            <a:pPr algn="ctr">
              <a:defRPr/>
            </a:pPr>
            <a:r>
              <a:rPr lang="en-US" b="1" dirty="0">
                <a:solidFill>
                  <a:schemeClr val="accent1">
                    <a:lumMod val="50000"/>
                  </a:schemeClr>
                </a:solidFill>
              </a:rPr>
              <a:t>Coercive Power</a:t>
            </a:r>
            <a:br>
              <a:rPr lang="en-US" b="1" dirty="0">
                <a:solidFill>
                  <a:schemeClr val="accent1">
                    <a:lumMod val="50000"/>
                  </a:schemeClr>
                </a:solidFill>
              </a:rPr>
            </a:br>
            <a:r>
              <a:rPr lang="en-US" b="1" dirty="0">
                <a:solidFill>
                  <a:schemeClr val="accent1">
                    <a:lumMod val="50000"/>
                  </a:schemeClr>
                </a:solidFill>
              </a:rPr>
              <a:t> </a:t>
            </a:r>
            <a:r>
              <a:rPr lang="en-US" sz="3100" dirty="0">
                <a:solidFill>
                  <a:schemeClr val="accent1">
                    <a:lumMod val="50000"/>
                  </a:schemeClr>
                </a:solidFill>
              </a:rPr>
              <a:t>agent’s ability to cause an unpleasant experience for a target</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5" name="Rectangle 4">
            <a:extLst>
              <a:ext uri="{FF2B5EF4-FFF2-40B4-BE49-F238E27FC236}">
                <a16:creationId xmlns:a16="http://schemas.microsoft.com/office/drawing/2014/main" id="{561A9DF5-AC9C-F2CB-4C7D-515101B8D060}"/>
              </a:ext>
            </a:extLst>
          </p:cNvPr>
          <p:cNvSpPr/>
          <p:nvPr/>
        </p:nvSpPr>
        <p:spPr>
          <a:xfrm>
            <a:off x="599635" y="5351207"/>
            <a:ext cx="11160370" cy="1449072"/>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000" dirty="0">
                <a:solidFill>
                  <a:srgbClr val="000000"/>
                </a:solidFill>
                <a:cs typeface="Quire Sans" panose="020B0502040400020003" pitchFamily="34" charset="0"/>
              </a:rPr>
              <a:t>When a worker consistently fails to meet daily production quotas or violates safety rules, the supervisor (agent) warns the worker of possible disciplinary action</a:t>
            </a:r>
          </a:p>
        </p:txBody>
      </p:sp>
      <p:pic>
        <p:nvPicPr>
          <p:cNvPr id="6" name="Picture 5">
            <a:extLst>
              <a:ext uri="{FF2B5EF4-FFF2-40B4-BE49-F238E27FC236}">
                <a16:creationId xmlns:a16="http://schemas.microsoft.com/office/drawing/2014/main" id="{E6AC9C5B-19D3-07B1-6BC6-C23C713CC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8882" y="1231916"/>
            <a:ext cx="4200993" cy="4200993"/>
          </a:xfrm>
          <a:prstGeom prst="rect">
            <a:avLst/>
          </a:prstGeom>
          <a:effectLst>
            <a:softEdge rad="101600"/>
          </a:effectLst>
        </p:spPr>
      </p:pic>
    </p:spTree>
    <p:extLst>
      <p:ext uri="{BB962C8B-B14F-4D97-AF65-F5344CB8AC3E}">
        <p14:creationId xmlns:p14="http://schemas.microsoft.com/office/powerpoint/2010/main" val="169145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599635" y="0"/>
            <a:ext cx="11160370" cy="1219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937110"/>
          </a:xfrm>
        </p:spPr>
        <p:txBody>
          <a:bodyPr>
            <a:normAutofit fontScale="90000"/>
          </a:bodyPr>
          <a:lstStyle/>
          <a:p>
            <a:pPr algn="ctr">
              <a:defRPr/>
            </a:pPr>
            <a:r>
              <a:rPr lang="en-US" b="1" dirty="0">
                <a:solidFill>
                  <a:schemeClr val="accent1">
                    <a:lumMod val="50000"/>
                  </a:schemeClr>
                </a:solidFill>
              </a:rPr>
              <a:t>Expert Power</a:t>
            </a:r>
            <a:br>
              <a:rPr lang="en-US" b="1" dirty="0">
                <a:solidFill>
                  <a:schemeClr val="accent1">
                    <a:lumMod val="50000"/>
                  </a:schemeClr>
                </a:solidFill>
              </a:rPr>
            </a:br>
            <a:r>
              <a:rPr lang="en-US" b="1" dirty="0">
                <a:solidFill>
                  <a:schemeClr val="accent1">
                    <a:lumMod val="50000"/>
                  </a:schemeClr>
                </a:solidFill>
              </a:rPr>
              <a:t> </a:t>
            </a:r>
            <a:r>
              <a:rPr lang="en-US" dirty="0">
                <a:solidFill>
                  <a:schemeClr val="accent1">
                    <a:lumMod val="50000"/>
                  </a:schemeClr>
                </a:solidFill>
              </a:rPr>
              <a:t>agent has knowledge target needs</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533400" y="4953000"/>
            <a:ext cx="11226605" cy="1535007"/>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000" dirty="0">
                <a:solidFill>
                  <a:srgbClr val="000000"/>
                </a:solidFill>
                <a:cs typeface="Quire Sans" panose="020B0502040400020003" pitchFamily="34" charset="0"/>
              </a:rPr>
              <a:t>Textile Engineer Advising on Fabric Optimization. MAS Holdings employs textile engineers and R&amp;D specialists who have deep expertise in fabric technology, sustainability, and production efficiency. </a:t>
            </a:r>
          </a:p>
        </p:txBody>
      </p:sp>
      <p:pic>
        <p:nvPicPr>
          <p:cNvPr id="4" name="Picture 3">
            <a:extLst>
              <a:ext uri="{FF2B5EF4-FFF2-40B4-BE49-F238E27FC236}">
                <a16:creationId xmlns:a16="http://schemas.microsoft.com/office/drawing/2014/main" id="{ACF5983B-09F4-2A65-54E7-AA2C8942EA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00" y="1219200"/>
            <a:ext cx="5943600" cy="3962400"/>
          </a:xfrm>
          <a:prstGeom prst="rect">
            <a:avLst/>
          </a:prstGeom>
          <a:effectLst>
            <a:softEdge rad="127000"/>
          </a:effectLst>
        </p:spPr>
      </p:pic>
    </p:spTree>
    <p:extLst>
      <p:ext uri="{BB962C8B-B14F-4D97-AF65-F5344CB8AC3E}">
        <p14:creationId xmlns:p14="http://schemas.microsoft.com/office/powerpoint/2010/main" val="9648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599635" y="0"/>
            <a:ext cx="11160370" cy="1219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937110"/>
          </a:xfrm>
        </p:spPr>
        <p:txBody>
          <a:bodyPr>
            <a:normAutofit fontScale="90000"/>
          </a:bodyPr>
          <a:lstStyle/>
          <a:p>
            <a:pPr algn="ctr">
              <a:defRPr/>
            </a:pPr>
            <a:r>
              <a:rPr lang="en-US" b="1" dirty="0">
                <a:solidFill>
                  <a:schemeClr val="accent1">
                    <a:lumMod val="50000"/>
                  </a:schemeClr>
                </a:solidFill>
              </a:rPr>
              <a:t>Referent (Charismatic) Power </a:t>
            </a:r>
            <a:br>
              <a:rPr lang="en-US" b="1" dirty="0">
                <a:solidFill>
                  <a:schemeClr val="accent1">
                    <a:lumMod val="50000"/>
                  </a:schemeClr>
                </a:solidFill>
              </a:rPr>
            </a:br>
            <a:r>
              <a:rPr lang="en-US" dirty="0">
                <a:solidFill>
                  <a:schemeClr val="accent1">
                    <a:lumMod val="50000"/>
                  </a:schemeClr>
                </a:solidFill>
              </a:rPr>
              <a:t>based on interpersonal attraction- timing matters</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533400" y="4953000"/>
            <a:ext cx="11226605" cy="1535007"/>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400" dirty="0">
                <a:solidFill>
                  <a:srgbClr val="000000"/>
                </a:solidFill>
                <a:cs typeface="Quire Sans" panose="020B0502040400020003" pitchFamily="34" charset="0"/>
              </a:rPr>
              <a:t>During a critical production delay or market challenge, a young, energetic team leader at MAS Holdings rallies her team not through formal authority, but through her personal charm, trustworthiness, and passion.</a:t>
            </a:r>
          </a:p>
        </p:txBody>
      </p:sp>
      <p:pic>
        <p:nvPicPr>
          <p:cNvPr id="4" name="Picture 3">
            <a:extLst>
              <a:ext uri="{FF2B5EF4-FFF2-40B4-BE49-F238E27FC236}">
                <a16:creationId xmlns:a16="http://schemas.microsoft.com/office/drawing/2014/main" id="{8E7F5BB0-1ABE-0FC6-5F02-DE6EE89B44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00" y="1226695"/>
            <a:ext cx="5867400" cy="3911600"/>
          </a:xfrm>
          <a:prstGeom prst="rect">
            <a:avLst/>
          </a:prstGeom>
          <a:effectLst>
            <a:softEdge rad="127000"/>
          </a:effectLst>
        </p:spPr>
      </p:pic>
    </p:spTree>
    <p:extLst>
      <p:ext uri="{BB962C8B-B14F-4D97-AF65-F5344CB8AC3E}">
        <p14:creationId xmlns:p14="http://schemas.microsoft.com/office/powerpoint/2010/main" val="11624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BBF24B-8DED-4DB3-AAF2-DA9D2358BE0A}"/>
              </a:ext>
            </a:extLst>
          </p:cNvPr>
          <p:cNvPicPr>
            <a:picLocks noChangeAspect="1"/>
          </p:cNvPicPr>
          <p:nvPr/>
        </p:nvPicPr>
        <p:blipFill>
          <a:blip r:embed="rId3"/>
          <a:stretch>
            <a:fillRect/>
          </a:stretch>
        </p:blipFill>
        <p:spPr>
          <a:xfrm>
            <a:off x="345521" y="1143000"/>
            <a:ext cx="8798479" cy="4635137"/>
          </a:xfrm>
          <a:prstGeom prst="rect">
            <a:avLst/>
          </a:prstGeom>
        </p:spPr>
      </p:pic>
      <p:sp>
        <p:nvSpPr>
          <p:cNvPr id="7" name="Rectangle 6">
            <a:extLst>
              <a:ext uri="{FF2B5EF4-FFF2-40B4-BE49-F238E27FC236}">
                <a16:creationId xmlns:a16="http://schemas.microsoft.com/office/drawing/2014/main" id="{139D59DE-6E37-43FA-869C-3206364493E3}"/>
              </a:ext>
            </a:extLst>
          </p:cNvPr>
          <p:cNvSpPr/>
          <p:nvPr/>
        </p:nvSpPr>
        <p:spPr>
          <a:xfrm>
            <a:off x="381000" y="0"/>
            <a:ext cx="11379005" cy="93711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800585"/>
          </a:xfrm>
        </p:spPr>
        <p:txBody>
          <a:bodyPr>
            <a:normAutofit/>
          </a:bodyPr>
          <a:lstStyle/>
          <a:p>
            <a:pPr algn="ctr">
              <a:defRPr/>
            </a:pPr>
            <a:r>
              <a:rPr lang="en-US" b="1" dirty="0">
                <a:solidFill>
                  <a:schemeClr val="accent1">
                    <a:lumMod val="50000"/>
                  </a:schemeClr>
                </a:solidFill>
              </a:rPr>
              <a:t>Question 1</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pic>
        <p:nvPicPr>
          <p:cNvPr id="10" name="Picture 9">
            <a:extLst>
              <a:ext uri="{FF2B5EF4-FFF2-40B4-BE49-F238E27FC236}">
                <a16:creationId xmlns:a16="http://schemas.microsoft.com/office/drawing/2014/main" id="{CA57A55A-FDB5-471D-9B6A-6ACD6F8B344A}"/>
              </a:ext>
            </a:extLst>
          </p:cNvPr>
          <p:cNvPicPr>
            <a:picLocks noChangeAspect="1"/>
          </p:cNvPicPr>
          <p:nvPr/>
        </p:nvPicPr>
        <p:blipFill>
          <a:blip r:embed="rId4"/>
          <a:stretch>
            <a:fillRect/>
          </a:stretch>
        </p:blipFill>
        <p:spPr>
          <a:xfrm>
            <a:off x="9466108" y="2707208"/>
            <a:ext cx="2157909" cy="696825"/>
          </a:xfrm>
          <a:prstGeom prst="rect">
            <a:avLst/>
          </a:prstGeom>
        </p:spPr>
      </p:pic>
      <p:pic>
        <p:nvPicPr>
          <p:cNvPr id="11" name="Picture 10">
            <a:extLst>
              <a:ext uri="{FF2B5EF4-FFF2-40B4-BE49-F238E27FC236}">
                <a16:creationId xmlns:a16="http://schemas.microsoft.com/office/drawing/2014/main" id="{8D88AA35-C59F-46BD-BD9B-54FF667FF7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5054" y="1143000"/>
            <a:ext cx="2656711" cy="1494843"/>
          </a:xfrm>
          <a:prstGeom prst="rect">
            <a:avLst/>
          </a:prstGeom>
          <a:ln>
            <a:noFill/>
          </a:ln>
          <a:effectLst>
            <a:softEdge rad="112500"/>
          </a:effectLst>
        </p:spPr>
      </p:pic>
    </p:spTree>
    <p:extLst>
      <p:ext uri="{BB962C8B-B14F-4D97-AF65-F5344CB8AC3E}">
        <p14:creationId xmlns:p14="http://schemas.microsoft.com/office/powerpoint/2010/main" val="36567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381000" y="0"/>
            <a:ext cx="11379005" cy="838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761852"/>
          </a:xfrm>
        </p:spPr>
        <p:txBody>
          <a:bodyPr>
            <a:normAutofit/>
          </a:bodyPr>
          <a:lstStyle/>
          <a:p>
            <a:pPr algn="ctr">
              <a:defRPr/>
            </a:pPr>
            <a:r>
              <a:rPr lang="en-US" b="1" dirty="0">
                <a:solidFill>
                  <a:schemeClr val="accent1">
                    <a:lumMod val="50000"/>
                  </a:schemeClr>
                </a:solidFill>
              </a:rPr>
              <a:t>Question 1</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9218766" y="4477010"/>
            <a:ext cx="2656711" cy="885826"/>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solidFill>
                  <a:schemeClr val="tx1"/>
                </a:solidFill>
              </a:rPr>
              <a:t>Answer: B</a:t>
            </a:r>
          </a:p>
        </p:txBody>
      </p:sp>
      <p:pic>
        <p:nvPicPr>
          <p:cNvPr id="10" name="Picture 9">
            <a:extLst>
              <a:ext uri="{FF2B5EF4-FFF2-40B4-BE49-F238E27FC236}">
                <a16:creationId xmlns:a16="http://schemas.microsoft.com/office/drawing/2014/main" id="{CA57A55A-FDB5-471D-9B6A-6ACD6F8B344A}"/>
              </a:ext>
            </a:extLst>
          </p:cNvPr>
          <p:cNvPicPr>
            <a:picLocks noChangeAspect="1"/>
          </p:cNvPicPr>
          <p:nvPr/>
        </p:nvPicPr>
        <p:blipFill>
          <a:blip r:embed="rId3"/>
          <a:stretch>
            <a:fillRect/>
          </a:stretch>
        </p:blipFill>
        <p:spPr>
          <a:xfrm>
            <a:off x="9352694" y="2393220"/>
            <a:ext cx="2157909" cy="696825"/>
          </a:xfrm>
          <a:prstGeom prst="rect">
            <a:avLst/>
          </a:prstGeom>
        </p:spPr>
      </p:pic>
      <p:pic>
        <p:nvPicPr>
          <p:cNvPr id="11" name="Picture 10">
            <a:extLst>
              <a:ext uri="{FF2B5EF4-FFF2-40B4-BE49-F238E27FC236}">
                <a16:creationId xmlns:a16="http://schemas.microsoft.com/office/drawing/2014/main" id="{8D88AA35-C59F-46BD-BD9B-54FF667FF7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03294" y="898377"/>
            <a:ext cx="2656711" cy="1494843"/>
          </a:xfrm>
          <a:prstGeom prst="rect">
            <a:avLst/>
          </a:prstGeom>
          <a:ln>
            <a:noFill/>
          </a:ln>
          <a:effectLst>
            <a:softEdge rad="112500"/>
          </a:effectLst>
        </p:spPr>
      </p:pic>
      <p:sp>
        <p:nvSpPr>
          <p:cNvPr id="15" name="Rectangle 14">
            <a:extLst>
              <a:ext uri="{FF2B5EF4-FFF2-40B4-BE49-F238E27FC236}">
                <a16:creationId xmlns:a16="http://schemas.microsoft.com/office/drawing/2014/main" id="{5AC06CC8-D517-4F85-90CF-C625936C5F11}"/>
              </a:ext>
            </a:extLst>
          </p:cNvPr>
          <p:cNvSpPr/>
          <p:nvPr/>
        </p:nvSpPr>
        <p:spPr>
          <a:xfrm>
            <a:off x="316523" y="947417"/>
            <a:ext cx="8554655" cy="5408933"/>
          </a:xfrm>
          <a:prstGeom prst="rect">
            <a:avLst/>
          </a:prstGeom>
          <a:solidFill>
            <a:schemeClr val="accent1">
              <a:alpha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a:solidFill>
                  <a:schemeClr val="tx1"/>
                </a:solidFill>
              </a:rPr>
              <a:t>During his tenure from 1997-1999 as Mayor of Colombo Municipal Council, </a:t>
            </a:r>
            <a:r>
              <a:rPr lang="en-US" altLang="en-US" sz="2000" dirty="0" err="1">
                <a:solidFill>
                  <a:schemeClr val="tx1"/>
                </a:solidFill>
              </a:rPr>
              <a:t>Karu</a:t>
            </a:r>
            <a:r>
              <a:rPr lang="en-US" altLang="en-US" sz="2000" dirty="0">
                <a:solidFill>
                  <a:schemeClr val="tx1"/>
                </a:solidFill>
              </a:rPr>
              <a:t> Jayasuriya introduced a new method of garbage collection that significantly improved waste management in the city. Which type of power did </a:t>
            </a:r>
            <a:r>
              <a:rPr lang="en-US" altLang="en-US" sz="2000" dirty="0" err="1">
                <a:solidFill>
                  <a:schemeClr val="tx1"/>
                </a:solidFill>
              </a:rPr>
              <a:t>Karu</a:t>
            </a:r>
            <a:r>
              <a:rPr lang="en-US" altLang="en-US" sz="2000" dirty="0">
                <a:solidFill>
                  <a:schemeClr val="tx1"/>
                </a:solidFill>
              </a:rPr>
              <a:t> Jayasuriya most likely exercise through this initiative?</a:t>
            </a:r>
          </a:p>
          <a:p>
            <a:endParaRPr lang="en-US" altLang="en-US" sz="2000" dirty="0">
              <a:solidFill>
                <a:schemeClr val="tx1"/>
              </a:solidFill>
            </a:endParaRPr>
          </a:p>
          <a:p>
            <a:pPr marL="457200" indent="-457200">
              <a:buAutoNum type="alphaUcPeriod"/>
            </a:pPr>
            <a:r>
              <a:rPr lang="en-US" altLang="en-US" sz="2000" dirty="0">
                <a:solidFill>
                  <a:schemeClr val="tx1"/>
                </a:solidFill>
              </a:rPr>
              <a:t>Legitimate Power – His power was based on his official position as Mayor of Colombo.</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Expert Power – His power was based on his knowledge and innovative approach to urban management and waste disposal.</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Reward Power – His power was based on the incentives provided to municipal workers for effective garbage collection.</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Referent Power – His power was based on the respect and admiration he gained from residents for improving the city's cleanliness.</a:t>
            </a:r>
          </a:p>
        </p:txBody>
      </p:sp>
    </p:spTree>
    <p:extLst>
      <p:ext uri="{BB962C8B-B14F-4D97-AF65-F5344CB8AC3E}">
        <p14:creationId xmlns:p14="http://schemas.microsoft.com/office/powerpoint/2010/main" val="201268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381000" y="0"/>
            <a:ext cx="11379005" cy="93711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701675"/>
          </a:xfrm>
        </p:spPr>
        <p:txBody>
          <a:bodyPr>
            <a:normAutofit/>
          </a:bodyPr>
          <a:lstStyle/>
          <a:p>
            <a:pPr algn="ctr">
              <a:defRPr/>
            </a:pPr>
            <a:r>
              <a:rPr lang="en-US" b="1" dirty="0">
                <a:solidFill>
                  <a:schemeClr val="accent1">
                    <a:lumMod val="50000"/>
                  </a:schemeClr>
                </a:solidFill>
              </a:rPr>
              <a:t>Question 2</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xfrm>
            <a:off x="8610600" y="649287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9218766" y="4477010"/>
            <a:ext cx="2656711" cy="885826"/>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solidFill>
                  <a:schemeClr val="tx1"/>
                </a:solidFill>
              </a:rPr>
              <a:t>Answer: D</a:t>
            </a:r>
          </a:p>
        </p:txBody>
      </p:sp>
      <p:sp>
        <p:nvSpPr>
          <p:cNvPr id="15" name="Rectangle 14">
            <a:extLst>
              <a:ext uri="{FF2B5EF4-FFF2-40B4-BE49-F238E27FC236}">
                <a16:creationId xmlns:a16="http://schemas.microsoft.com/office/drawing/2014/main" id="{5AC06CC8-D517-4F85-90CF-C625936C5F11}"/>
              </a:ext>
            </a:extLst>
          </p:cNvPr>
          <p:cNvSpPr/>
          <p:nvPr/>
        </p:nvSpPr>
        <p:spPr>
          <a:xfrm>
            <a:off x="310661" y="1077698"/>
            <a:ext cx="8564540" cy="5179742"/>
          </a:xfrm>
          <a:prstGeom prst="rect">
            <a:avLst/>
          </a:prstGeom>
          <a:solidFill>
            <a:schemeClr val="accent1">
              <a:alpha val="9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000" dirty="0" err="1">
                <a:solidFill>
                  <a:schemeClr val="tx1"/>
                </a:solidFill>
              </a:rPr>
              <a:t>Upkesha</a:t>
            </a:r>
            <a:r>
              <a:rPr lang="en-US" altLang="en-US" sz="2000" dirty="0">
                <a:solidFill>
                  <a:schemeClr val="tx1"/>
                </a:solidFill>
              </a:rPr>
              <a:t> </a:t>
            </a:r>
            <a:r>
              <a:rPr lang="en-US" altLang="en-US" sz="2000" dirty="0" err="1">
                <a:solidFill>
                  <a:schemeClr val="tx1"/>
                </a:solidFill>
              </a:rPr>
              <a:t>Swarnamali</a:t>
            </a:r>
            <a:r>
              <a:rPr lang="en-US" altLang="en-US" sz="2000" dirty="0">
                <a:solidFill>
                  <a:schemeClr val="tx1"/>
                </a:solidFill>
              </a:rPr>
              <a:t>, a well-known Paba teledrama actress in 2008, leveraged her popularity when she contested in the 2010 General Election. Which type of power did </a:t>
            </a:r>
            <a:r>
              <a:rPr lang="en-US" altLang="en-US" sz="2000" dirty="0" err="1">
                <a:solidFill>
                  <a:schemeClr val="tx1"/>
                </a:solidFill>
              </a:rPr>
              <a:t>Upkesha</a:t>
            </a:r>
            <a:r>
              <a:rPr lang="en-US" altLang="en-US" sz="2000" dirty="0">
                <a:solidFill>
                  <a:schemeClr val="tx1"/>
                </a:solidFill>
              </a:rPr>
              <a:t> </a:t>
            </a:r>
            <a:r>
              <a:rPr lang="en-US" altLang="en-US" sz="2000" dirty="0" err="1">
                <a:solidFill>
                  <a:schemeClr val="tx1"/>
                </a:solidFill>
              </a:rPr>
              <a:t>Swarnamali</a:t>
            </a:r>
            <a:r>
              <a:rPr lang="en-US" altLang="en-US" sz="2000" dirty="0">
                <a:solidFill>
                  <a:schemeClr val="tx1"/>
                </a:solidFill>
              </a:rPr>
              <a:t> primarily utilize in her political campaign?</a:t>
            </a:r>
          </a:p>
          <a:p>
            <a:endParaRPr lang="en-US" altLang="en-US" sz="2000" dirty="0">
              <a:solidFill>
                <a:schemeClr val="tx1"/>
              </a:solidFill>
            </a:endParaRPr>
          </a:p>
          <a:p>
            <a:pPr marL="457200" indent="-457200">
              <a:buAutoNum type="alphaUcPeriod"/>
            </a:pPr>
            <a:r>
              <a:rPr lang="en-US" altLang="en-US" sz="2000" dirty="0">
                <a:solidFill>
                  <a:schemeClr val="tx1"/>
                </a:solidFill>
              </a:rPr>
              <a:t>Legitimate Power – Her power was derived from an official position she held before the election.</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Reward Power – Her power was based on her ability to offer incentives or benefits to her supporters.</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Coercive Power – Her power was based on the ability to impose penalties or sanctions.</a:t>
            </a:r>
          </a:p>
          <a:p>
            <a:pPr marL="457200" indent="-457200">
              <a:buAutoNum type="alphaUcPeriod"/>
            </a:pPr>
            <a:endParaRPr lang="en-US" altLang="en-US" sz="2000" dirty="0">
              <a:solidFill>
                <a:schemeClr val="tx1"/>
              </a:solidFill>
            </a:endParaRPr>
          </a:p>
          <a:p>
            <a:pPr marL="457200" indent="-457200">
              <a:buAutoNum type="alphaUcPeriod"/>
            </a:pPr>
            <a:r>
              <a:rPr lang="en-US" altLang="en-US" sz="2000" dirty="0">
                <a:solidFill>
                  <a:schemeClr val="tx1"/>
                </a:solidFill>
              </a:rPr>
              <a:t>Charismatic Power – Her power was based on her personal charm, appeal, and influence over the public.</a:t>
            </a:r>
          </a:p>
        </p:txBody>
      </p:sp>
      <p:pic>
        <p:nvPicPr>
          <p:cNvPr id="4" name="Picture 3">
            <a:extLst>
              <a:ext uri="{FF2B5EF4-FFF2-40B4-BE49-F238E27FC236}">
                <a16:creationId xmlns:a16="http://schemas.microsoft.com/office/drawing/2014/main" id="{4E4F5CFD-5DFB-4A1B-A6AF-A6123742F0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75201" y="1398014"/>
            <a:ext cx="3240599" cy="2259586"/>
          </a:xfrm>
          <a:prstGeom prst="rect">
            <a:avLst/>
          </a:prstGeom>
        </p:spPr>
      </p:pic>
    </p:spTree>
    <p:extLst>
      <p:ext uri="{BB962C8B-B14F-4D97-AF65-F5344CB8AC3E}">
        <p14:creationId xmlns:p14="http://schemas.microsoft.com/office/powerpoint/2010/main" val="4148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381000" y="0"/>
            <a:ext cx="11379005" cy="1219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937110"/>
          </a:xfrm>
        </p:spPr>
        <p:txBody>
          <a:bodyPr>
            <a:normAutofit fontScale="90000"/>
          </a:bodyPr>
          <a:lstStyle/>
          <a:p>
            <a:pPr algn="ctr">
              <a:defRPr/>
            </a:pPr>
            <a:r>
              <a:rPr lang="en-US" b="1" dirty="0">
                <a:solidFill>
                  <a:schemeClr val="accent1">
                    <a:lumMod val="50000"/>
                  </a:schemeClr>
                </a:solidFill>
              </a:rPr>
              <a:t>General Election 2010 - Preferential Votes </a:t>
            </a:r>
            <a:br>
              <a:rPr lang="en-US" b="1" dirty="0">
                <a:solidFill>
                  <a:schemeClr val="accent1">
                    <a:lumMod val="50000"/>
                  </a:schemeClr>
                </a:solidFill>
              </a:rPr>
            </a:br>
            <a:r>
              <a:rPr lang="en-US" b="1" dirty="0">
                <a:solidFill>
                  <a:schemeClr val="accent1">
                    <a:lumMod val="50000"/>
                  </a:schemeClr>
                </a:solidFill>
              </a:rPr>
              <a:t>Gampaha District -UNP</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84595" y="5093605"/>
            <a:ext cx="4639806" cy="885826"/>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solidFill>
                  <a:schemeClr val="tx1"/>
                </a:solidFill>
              </a:rPr>
              <a:t>Preferential Votes – 81,350</a:t>
            </a:r>
          </a:p>
        </p:txBody>
      </p:sp>
      <p:pic>
        <p:nvPicPr>
          <p:cNvPr id="4" name="Picture 3">
            <a:extLst>
              <a:ext uri="{FF2B5EF4-FFF2-40B4-BE49-F238E27FC236}">
                <a16:creationId xmlns:a16="http://schemas.microsoft.com/office/drawing/2014/main" id="{98009391-E172-47B6-A87A-2C2FB6E8C3E9}"/>
              </a:ext>
            </a:extLst>
          </p:cNvPr>
          <p:cNvPicPr>
            <a:picLocks noChangeAspect="1"/>
          </p:cNvPicPr>
          <p:nvPr/>
        </p:nvPicPr>
        <p:blipFill>
          <a:blip r:embed="rId3"/>
          <a:stretch>
            <a:fillRect/>
          </a:stretch>
        </p:blipFill>
        <p:spPr>
          <a:xfrm>
            <a:off x="259941" y="1300234"/>
            <a:ext cx="4248385" cy="2958697"/>
          </a:xfrm>
          <a:prstGeom prst="rect">
            <a:avLst/>
          </a:prstGeom>
        </p:spPr>
      </p:pic>
      <p:pic>
        <p:nvPicPr>
          <p:cNvPr id="10" name="Picture 9">
            <a:extLst>
              <a:ext uri="{FF2B5EF4-FFF2-40B4-BE49-F238E27FC236}">
                <a16:creationId xmlns:a16="http://schemas.microsoft.com/office/drawing/2014/main" id="{CA57A55A-FDB5-471D-9B6A-6ACD6F8B344A}"/>
              </a:ext>
            </a:extLst>
          </p:cNvPr>
          <p:cNvPicPr>
            <a:picLocks noChangeAspect="1"/>
          </p:cNvPicPr>
          <p:nvPr/>
        </p:nvPicPr>
        <p:blipFill>
          <a:blip r:embed="rId4"/>
          <a:stretch>
            <a:fillRect/>
          </a:stretch>
        </p:blipFill>
        <p:spPr>
          <a:xfrm>
            <a:off x="4556580" y="2044460"/>
            <a:ext cx="2157909" cy="696825"/>
          </a:xfrm>
          <a:prstGeom prst="rect">
            <a:avLst/>
          </a:prstGeom>
        </p:spPr>
      </p:pic>
      <p:pic>
        <p:nvPicPr>
          <p:cNvPr id="11" name="Picture 10">
            <a:extLst>
              <a:ext uri="{FF2B5EF4-FFF2-40B4-BE49-F238E27FC236}">
                <a16:creationId xmlns:a16="http://schemas.microsoft.com/office/drawing/2014/main" id="{8D88AA35-C59F-46BD-BD9B-54FF667FF701}"/>
              </a:ext>
            </a:extLst>
          </p:cNvPr>
          <p:cNvPicPr>
            <a:picLocks noChangeAspect="1"/>
          </p:cNvPicPr>
          <p:nvPr/>
        </p:nvPicPr>
        <p:blipFill>
          <a:blip r:embed="rId5"/>
          <a:stretch>
            <a:fillRect/>
          </a:stretch>
        </p:blipFill>
        <p:spPr>
          <a:xfrm>
            <a:off x="6868289" y="1355726"/>
            <a:ext cx="5060441" cy="2847342"/>
          </a:xfrm>
          <a:prstGeom prst="rect">
            <a:avLst/>
          </a:prstGeom>
          <a:ln>
            <a:noFill/>
          </a:ln>
          <a:effectLst>
            <a:softEdge rad="112500"/>
          </a:effectLst>
        </p:spPr>
      </p:pic>
      <p:sp>
        <p:nvSpPr>
          <p:cNvPr id="12" name="Rectangle 11">
            <a:extLst>
              <a:ext uri="{FF2B5EF4-FFF2-40B4-BE49-F238E27FC236}">
                <a16:creationId xmlns:a16="http://schemas.microsoft.com/office/drawing/2014/main" id="{DAF25362-CD2A-475C-B800-1AA2926B4FFA}"/>
              </a:ext>
            </a:extLst>
          </p:cNvPr>
          <p:cNvSpPr/>
          <p:nvPr/>
        </p:nvSpPr>
        <p:spPr>
          <a:xfrm>
            <a:off x="6887044" y="4998671"/>
            <a:ext cx="4872961" cy="980760"/>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anose="05000000000000000000" pitchFamily="2" charset="2"/>
              <a:buNone/>
            </a:pPr>
            <a:r>
              <a:rPr lang="en-US" altLang="en-US" sz="2800" dirty="0">
                <a:solidFill>
                  <a:schemeClr val="tx1"/>
                </a:solidFill>
              </a:rPr>
              <a:t>Preferential Votes – 60,310</a:t>
            </a:r>
          </a:p>
        </p:txBody>
      </p:sp>
      <p:sp>
        <p:nvSpPr>
          <p:cNvPr id="14" name="Rectangle 13">
            <a:extLst>
              <a:ext uri="{FF2B5EF4-FFF2-40B4-BE49-F238E27FC236}">
                <a16:creationId xmlns:a16="http://schemas.microsoft.com/office/drawing/2014/main" id="{9845860E-50FC-4896-B7D2-AD33DDD0F9CB}"/>
              </a:ext>
            </a:extLst>
          </p:cNvPr>
          <p:cNvSpPr/>
          <p:nvPr/>
        </p:nvSpPr>
        <p:spPr>
          <a:xfrm>
            <a:off x="6868288" y="4113616"/>
            <a:ext cx="4891717" cy="777396"/>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err="1">
                <a:solidFill>
                  <a:schemeClr val="tx1"/>
                </a:solidFill>
              </a:rPr>
              <a:t>Karu</a:t>
            </a:r>
            <a:r>
              <a:rPr lang="en-US" altLang="en-US" sz="2000" b="1" dirty="0">
                <a:solidFill>
                  <a:schemeClr val="tx1"/>
                </a:solidFill>
              </a:rPr>
              <a:t> Jayasuriya - Veteran Politician</a:t>
            </a:r>
          </a:p>
          <a:p>
            <a:pPr algn="ctr"/>
            <a:r>
              <a:rPr lang="en-US" altLang="en-US" sz="2000" b="1" dirty="0">
                <a:solidFill>
                  <a:schemeClr val="tx1"/>
                </a:solidFill>
              </a:rPr>
              <a:t>Expert Power </a:t>
            </a:r>
          </a:p>
        </p:txBody>
      </p:sp>
      <p:sp>
        <p:nvSpPr>
          <p:cNvPr id="15" name="Rectangle 14">
            <a:extLst>
              <a:ext uri="{FF2B5EF4-FFF2-40B4-BE49-F238E27FC236}">
                <a16:creationId xmlns:a16="http://schemas.microsoft.com/office/drawing/2014/main" id="{5AC06CC8-D517-4F85-90CF-C625936C5F11}"/>
              </a:ext>
            </a:extLst>
          </p:cNvPr>
          <p:cNvSpPr/>
          <p:nvPr/>
        </p:nvSpPr>
        <p:spPr>
          <a:xfrm>
            <a:off x="84595" y="4221276"/>
            <a:ext cx="4639806" cy="777395"/>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err="1">
                <a:solidFill>
                  <a:schemeClr val="tx1"/>
                </a:solidFill>
              </a:rPr>
              <a:t>Upeksha</a:t>
            </a:r>
            <a:r>
              <a:rPr lang="en-US" altLang="en-US" sz="2000" b="1" dirty="0">
                <a:solidFill>
                  <a:schemeClr val="tx1"/>
                </a:solidFill>
              </a:rPr>
              <a:t> </a:t>
            </a:r>
            <a:r>
              <a:rPr lang="en-US" altLang="en-US" sz="2000" b="1" dirty="0" err="1">
                <a:solidFill>
                  <a:schemeClr val="tx1"/>
                </a:solidFill>
              </a:rPr>
              <a:t>Swarnamali</a:t>
            </a:r>
            <a:r>
              <a:rPr lang="en-US" altLang="en-US" sz="2000" b="1" dirty="0">
                <a:solidFill>
                  <a:schemeClr val="tx1"/>
                </a:solidFill>
              </a:rPr>
              <a:t> - Teledrama Actress</a:t>
            </a:r>
          </a:p>
          <a:p>
            <a:pPr algn="ctr"/>
            <a:r>
              <a:rPr lang="en-US" altLang="en-US" sz="2000" b="1" dirty="0">
                <a:solidFill>
                  <a:schemeClr val="tx1"/>
                </a:solidFill>
              </a:rPr>
              <a:t>Charismatic Power</a:t>
            </a:r>
          </a:p>
        </p:txBody>
      </p:sp>
    </p:spTree>
    <p:extLst>
      <p:ext uri="{BB962C8B-B14F-4D97-AF65-F5344CB8AC3E}">
        <p14:creationId xmlns:p14="http://schemas.microsoft.com/office/powerpoint/2010/main" val="1879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B253E3-E365-42D4-9536-CBB19A9B481F}"/>
              </a:ext>
            </a:extLst>
          </p:cNvPr>
          <p:cNvSpPr/>
          <p:nvPr/>
        </p:nvSpPr>
        <p:spPr>
          <a:xfrm>
            <a:off x="4360485" y="253816"/>
            <a:ext cx="3471027" cy="268094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F79F9B-A00E-4C66-B36D-C17292FA3E3E}"/>
              </a:ext>
            </a:extLst>
          </p:cNvPr>
          <p:cNvSpPr/>
          <p:nvPr/>
        </p:nvSpPr>
        <p:spPr>
          <a:xfrm>
            <a:off x="914400" y="4191000"/>
            <a:ext cx="10439400" cy="609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7" name="Rectangle 3">
            <a:extLst>
              <a:ext uri="{FF2B5EF4-FFF2-40B4-BE49-F238E27FC236}">
                <a16:creationId xmlns:a16="http://schemas.microsoft.com/office/drawing/2014/main" id="{A20BC9D5-3B98-5BEF-9E1E-022890EE68A7}"/>
              </a:ext>
            </a:extLst>
          </p:cNvPr>
          <p:cNvSpPr>
            <a:spLocks noGrp="1" noChangeArrowheads="1"/>
          </p:cNvSpPr>
          <p:nvPr>
            <p:ph idx="1"/>
          </p:nvPr>
        </p:nvSpPr>
        <p:spPr>
          <a:xfrm>
            <a:off x="495300" y="3200400"/>
            <a:ext cx="11201399" cy="2680947"/>
          </a:xfrm>
        </p:spPr>
        <p:txBody>
          <a:bodyPr>
            <a:normAutofit fontScale="92500" lnSpcReduction="20000"/>
          </a:bodyPr>
          <a:lstStyle/>
          <a:p>
            <a:pPr marL="0" indent="0" algn="ctr" eaLnBrk="1" hangingPunct="1">
              <a:buFont typeface="Wingdings 2" panose="05020102010507070707" pitchFamily="18" charset="2"/>
              <a:buNone/>
              <a:defRPr/>
            </a:pPr>
            <a:r>
              <a:rPr lang="en-US" b="1" dirty="0"/>
              <a:t>Module : </a:t>
            </a:r>
            <a:r>
              <a:rPr lang="en-US" dirty="0">
                <a:solidFill>
                  <a:srgbClr val="000000"/>
                </a:solidFill>
                <a:effectLst/>
                <a:ea typeface="Noto Serif CJK SC"/>
                <a:cs typeface="Lohit Devanagari"/>
              </a:rPr>
              <a:t>Professional Skills</a:t>
            </a:r>
          </a:p>
          <a:p>
            <a:pPr marL="0" indent="0" algn="ctr" eaLnBrk="1" hangingPunct="1">
              <a:buFont typeface="Wingdings 2" panose="05020102010507070707" pitchFamily="18" charset="2"/>
              <a:buNone/>
              <a:defRPr/>
            </a:pPr>
            <a:r>
              <a:rPr lang="en-US" b="1" dirty="0"/>
              <a:t>Academic Year </a:t>
            </a:r>
            <a:r>
              <a:rPr lang="en-US" dirty="0"/>
              <a:t>: 2</a:t>
            </a:r>
            <a:r>
              <a:rPr lang="en-US" baseline="30000" dirty="0"/>
              <a:t>nd</a:t>
            </a:r>
            <a:r>
              <a:rPr lang="en-US" dirty="0"/>
              <a:t>  Year</a:t>
            </a:r>
          </a:p>
          <a:p>
            <a:pPr marL="0" indent="0" algn="ctr" eaLnBrk="1" hangingPunct="1">
              <a:buFont typeface="Wingdings 2" panose="05020102010507070707" pitchFamily="18" charset="2"/>
              <a:buNone/>
              <a:defRPr/>
            </a:pPr>
            <a:endParaRPr lang="en-US" dirty="0"/>
          </a:p>
          <a:p>
            <a:pPr marL="0" indent="0" algn="ctr" eaLnBrk="1" hangingPunct="1">
              <a:buFont typeface="Wingdings 2" panose="05020102010507070707" pitchFamily="18" charset="2"/>
              <a:buNone/>
              <a:defRPr/>
            </a:pPr>
            <a:r>
              <a:rPr lang="en-US" sz="3600" b="1" dirty="0"/>
              <a:t>Lesson : </a:t>
            </a:r>
            <a:r>
              <a:rPr lang="en-US" sz="3600" b="1" dirty="0">
                <a:solidFill>
                  <a:srgbClr val="358D44"/>
                </a:solidFill>
              </a:rPr>
              <a:t>Power and Politics in Organizational Context</a:t>
            </a:r>
          </a:p>
          <a:p>
            <a:pPr marL="0" indent="0" algn="ctr" eaLnBrk="1" hangingPunct="1">
              <a:buFont typeface="Wingdings 2" panose="05020102010507070707" pitchFamily="18" charset="2"/>
              <a:buNone/>
              <a:defRPr/>
            </a:pPr>
            <a:endParaRPr lang="en-US" sz="2400" dirty="0"/>
          </a:p>
          <a:p>
            <a:pPr marL="0" indent="0" algn="ctr" eaLnBrk="1" hangingPunct="1">
              <a:buFont typeface="Wingdings 2" panose="05020102010507070707" pitchFamily="18" charset="2"/>
              <a:buNone/>
              <a:defRPr/>
            </a:pPr>
            <a:r>
              <a:rPr lang="en-US" sz="2400" b="1" dirty="0"/>
              <a:t>Contributing Disciplines</a:t>
            </a:r>
            <a:r>
              <a:rPr lang="en-US" sz="2400" dirty="0"/>
              <a:t>: Theories and Concepts from Sociology, Psychology, and Political Science </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9BEADE2-F9DA-4441-BFFF-E1929BA1C22D}" type="slidenum">
              <a:rPr lang="en-US" altLang="en-US" sz="1200">
                <a:solidFill>
                  <a:srgbClr val="3F3F3F"/>
                </a:solidFill>
                <a:latin typeface="Times New Roman" panose="02020603050405020304" pitchFamily="18" charset="0"/>
              </a:rPr>
              <a:pPr>
                <a:buClrTx/>
                <a:buSzTx/>
                <a:buFontTx/>
                <a:buNone/>
              </a:pPr>
              <a:t>2</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a:defRPr/>
            </a:pPr>
            <a:r>
              <a:rPr lang="en-US"/>
              <a:t>Lecture 4A - Power and Politics in Organizational Context</a:t>
            </a:r>
          </a:p>
        </p:txBody>
      </p:sp>
      <p:pic>
        <p:nvPicPr>
          <p:cNvPr id="6" name="Picture 5">
            <a:extLst>
              <a:ext uri="{FF2B5EF4-FFF2-40B4-BE49-F238E27FC236}">
                <a16:creationId xmlns:a16="http://schemas.microsoft.com/office/drawing/2014/main" id="{F0B89E97-4B35-4443-9E15-2EFC8A766C3D}"/>
              </a:ext>
            </a:extLst>
          </p:cNvPr>
          <p:cNvPicPr>
            <a:picLocks noChangeAspect="1"/>
          </p:cNvPicPr>
          <p:nvPr/>
        </p:nvPicPr>
        <p:blipFill>
          <a:blip r:embed="rId3"/>
          <a:stretch>
            <a:fillRect/>
          </a:stretch>
        </p:blipFill>
        <p:spPr>
          <a:xfrm>
            <a:off x="4360485" y="225680"/>
            <a:ext cx="3471027" cy="2680947"/>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9D59DE-6E37-43FA-869C-3206364493E3}"/>
              </a:ext>
            </a:extLst>
          </p:cNvPr>
          <p:cNvSpPr/>
          <p:nvPr/>
        </p:nvSpPr>
        <p:spPr>
          <a:xfrm>
            <a:off x="240908" y="0"/>
            <a:ext cx="11722492" cy="12192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white"/>
              </a:solidFill>
              <a:effectLst/>
              <a:uLnTx/>
              <a:uFillTx/>
              <a:latin typeface="Quire Sans Pro Light"/>
              <a:ea typeface="+mn-ea"/>
              <a:cs typeface="+mn-cs"/>
            </a:endParaRPr>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838200" y="136525"/>
            <a:ext cx="10754165" cy="937110"/>
          </a:xfrm>
        </p:spPr>
        <p:txBody>
          <a:bodyPr>
            <a:normAutofit fontScale="90000"/>
          </a:bodyPr>
          <a:lstStyle/>
          <a:p>
            <a:pPr algn="ctr">
              <a:defRPr/>
            </a:pPr>
            <a:r>
              <a:rPr lang="en-US" b="1" dirty="0">
                <a:solidFill>
                  <a:schemeClr val="accent1">
                    <a:lumMod val="50000"/>
                  </a:schemeClr>
                </a:solidFill>
              </a:rPr>
              <a:t>General Election 2015 - Preferential Votes </a:t>
            </a:r>
            <a:br>
              <a:rPr lang="en-US" b="1" dirty="0">
                <a:solidFill>
                  <a:schemeClr val="accent1">
                    <a:lumMod val="50000"/>
                  </a:schemeClr>
                </a:solidFill>
              </a:rPr>
            </a:br>
            <a:r>
              <a:rPr lang="en-US" b="1" dirty="0">
                <a:solidFill>
                  <a:schemeClr val="accent1">
                    <a:lumMod val="50000"/>
                  </a:schemeClr>
                </a:solidFill>
              </a:rPr>
              <a:t>Gampaha District -UNP</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ADE2-F9DA-4441-BFFF-E1929BA1C22D}"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9" name="Rectangle 8">
            <a:extLst>
              <a:ext uri="{FF2B5EF4-FFF2-40B4-BE49-F238E27FC236}">
                <a16:creationId xmlns:a16="http://schemas.microsoft.com/office/drawing/2014/main" id="{773CA85C-FFF9-4714-B361-B523DD32CF80}"/>
              </a:ext>
            </a:extLst>
          </p:cNvPr>
          <p:cNvSpPr/>
          <p:nvPr/>
        </p:nvSpPr>
        <p:spPr>
          <a:xfrm>
            <a:off x="160794" y="4288422"/>
            <a:ext cx="4639806" cy="439508"/>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solidFill>
                  <a:schemeClr val="tx1"/>
                </a:solidFill>
              </a:rPr>
              <a:t>Preferential Votes – 216,463</a:t>
            </a:r>
          </a:p>
        </p:txBody>
      </p:sp>
      <p:pic>
        <p:nvPicPr>
          <p:cNvPr id="10" name="Picture 9">
            <a:extLst>
              <a:ext uri="{FF2B5EF4-FFF2-40B4-BE49-F238E27FC236}">
                <a16:creationId xmlns:a16="http://schemas.microsoft.com/office/drawing/2014/main" id="{CA57A55A-FDB5-471D-9B6A-6ACD6F8B344A}"/>
              </a:ext>
            </a:extLst>
          </p:cNvPr>
          <p:cNvPicPr>
            <a:picLocks noChangeAspect="1"/>
          </p:cNvPicPr>
          <p:nvPr/>
        </p:nvPicPr>
        <p:blipFill>
          <a:blip r:embed="rId3"/>
          <a:stretch>
            <a:fillRect/>
          </a:stretch>
        </p:blipFill>
        <p:spPr>
          <a:xfrm>
            <a:off x="4556580" y="2044460"/>
            <a:ext cx="2157909" cy="696825"/>
          </a:xfrm>
          <a:prstGeom prst="rect">
            <a:avLst/>
          </a:prstGeom>
        </p:spPr>
      </p:pic>
      <p:sp>
        <p:nvSpPr>
          <p:cNvPr id="12" name="Rectangle 11">
            <a:extLst>
              <a:ext uri="{FF2B5EF4-FFF2-40B4-BE49-F238E27FC236}">
                <a16:creationId xmlns:a16="http://schemas.microsoft.com/office/drawing/2014/main" id="{DAF25362-CD2A-475C-B800-1AA2926B4FFA}"/>
              </a:ext>
            </a:extLst>
          </p:cNvPr>
          <p:cNvSpPr/>
          <p:nvPr/>
        </p:nvSpPr>
        <p:spPr>
          <a:xfrm>
            <a:off x="6849532" y="4368977"/>
            <a:ext cx="4872961" cy="507823"/>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anose="05000000000000000000" pitchFamily="2" charset="2"/>
              <a:buNone/>
            </a:pPr>
            <a:r>
              <a:rPr lang="en-US" altLang="en-US" sz="2800" dirty="0">
                <a:solidFill>
                  <a:schemeClr val="tx1"/>
                </a:solidFill>
              </a:rPr>
              <a:t>Preferential Votes – 165,890</a:t>
            </a:r>
          </a:p>
        </p:txBody>
      </p:sp>
      <p:sp>
        <p:nvSpPr>
          <p:cNvPr id="14" name="Rectangle 13">
            <a:extLst>
              <a:ext uri="{FF2B5EF4-FFF2-40B4-BE49-F238E27FC236}">
                <a16:creationId xmlns:a16="http://schemas.microsoft.com/office/drawing/2014/main" id="{9845860E-50FC-4896-B7D2-AD33DDD0F9CB}"/>
              </a:ext>
            </a:extLst>
          </p:cNvPr>
          <p:cNvSpPr/>
          <p:nvPr/>
        </p:nvSpPr>
        <p:spPr>
          <a:xfrm>
            <a:off x="6849532" y="3580411"/>
            <a:ext cx="4891717" cy="777396"/>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solidFill>
                  <a:schemeClr val="tx1"/>
                </a:solidFill>
              </a:rPr>
              <a:t>Arjuna Ranatunga – Ex Cricket Captain</a:t>
            </a:r>
          </a:p>
          <a:p>
            <a:pPr algn="ctr"/>
            <a:r>
              <a:rPr lang="en-US" altLang="en-US" sz="2000" b="1" dirty="0">
                <a:solidFill>
                  <a:schemeClr val="tx1"/>
                </a:solidFill>
              </a:rPr>
              <a:t>Charismatic Power</a:t>
            </a:r>
          </a:p>
        </p:txBody>
      </p:sp>
      <p:sp>
        <p:nvSpPr>
          <p:cNvPr id="15" name="Rectangle 14">
            <a:extLst>
              <a:ext uri="{FF2B5EF4-FFF2-40B4-BE49-F238E27FC236}">
                <a16:creationId xmlns:a16="http://schemas.microsoft.com/office/drawing/2014/main" id="{5AC06CC8-D517-4F85-90CF-C625936C5F11}"/>
              </a:ext>
            </a:extLst>
          </p:cNvPr>
          <p:cNvSpPr/>
          <p:nvPr/>
        </p:nvSpPr>
        <p:spPr>
          <a:xfrm>
            <a:off x="160794" y="3562307"/>
            <a:ext cx="4639806" cy="696825"/>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solidFill>
                  <a:schemeClr val="tx1"/>
                </a:solidFill>
              </a:rPr>
              <a:t>Ranjan Ramanayake –Veteran Actor</a:t>
            </a:r>
          </a:p>
          <a:p>
            <a:pPr algn="ctr"/>
            <a:r>
              <a:rPr lang="en-US" altLang="en-US" sz="2000" b="1" dirty="0">
                <a:solidFill>
                  <a:schemeClr val="tx1"/>
                </a:solidFill>
              </a:rPr>
              <a:t>Charismatic Power</a:t>
            </a:r>
          </a:p>
        </p:txBody>
      </p:sp>
      <p:pic>
        <p:nvPicPr>
          <p:cNvPr id="13" name="Picture 12">
            <a:extLst>
              <a:ext uri="{FF2B5EF4-FFF2-40B4-BE49-F238E27FC236}">
                <a16:creationId xmlns:a16="http://schemas.microsoft.com/office/drawing/2014/main" id="{F2C00F4B-5283-4421-AB33-DAA6FD31CAC9}"/>
              </a:ext>
            </a:extLst>
          </p:cNvPr>
          <p:cNvPicPr>
            <a:picLocks noChangeAspect="1"/>
          </p:cNvPicPr>
          <p:nvPr/>
        </p:nvPicPr>
        <p:blipFill>
          <a:blip r:embed="rId4"/>
          <a:stretch>
            <a:fillRect/>
          </a:stretch>
        </p:blipFill>
        <p:spPr>
          <a:xfrm>
            <a:off x="1202632" y="1355725"/>
            <a:ext cx="2556130" cy="2106251"/>
          </a:xfrm>
          <a:prstGeom prst="rect">
            <a:avLst/>
          </a:prstGeom>
          <a:ln>
            <a:noFill/>
          </a:ln>
          <a:effectLst>
            <a:softEdge rad="112500"/>
          </a:effectLst>
        </p:spPr>
      </p:pic>
      <p:pic>
        <p:nvPicPr>
          <p:cNvPr id="16" name="Picture 15">
            <a:extLst>
              <a:ext uri="{FF2B5EF4-FFF2-40B4-BE49-F238E27FC236}">
                <a16:creationId xmlns:a16="http://schemas.microsoft.com/office/drawing/2014/main" id="{B3844EB2-E1B4-41ED-9F95-5F44ED6D4F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39977" y="1387133"/>
            <a:ext cx="3510826" cy="2194267"/>
          </a:xfrm>
          <a:prstGeom prst="rect">
            <a:avLst/>
          </a:prstGeom>
          <a:ln>
            <a:noFill/>
          </a:ln>
          <a:effectLst>
            <a:softEdge rad="112500"/>
          </a:effectLst>
        </p:spPr>
      </p:pic>
      <p:sp>
        <p:nvSpPr>
          <p:cNvPr id="19" name="Rectangle 18">
            <a:extLst>
              <a:ext uri="{FF2B5EF4-FFF2-40B4-BE49-F238E27FC236}">
                <a16:creationId xmlns:a16="http://schemas.microsoft.com/office/drawing/2014/main" id="{8D19B47F-B744-478A-83CC-6A4D10BEBAC0}"/>
              </a:ext>
            </a:extLst>
          </p:cNvPr>
          <p:cNvSpPr/>
          <p:nvPr/>
        </p:nvSpPr>
        <p:spPr>
          <a:xfrm>
            <a:off x="240908" y="4938147"/>
            <a:ext cx="11570092" cy="558627"/>
          </a:xfrm>
          <a:prstGeom prst="rect">
            <a:avLst/>
          </a:prstGeom>
          <a:solidFill>
            <a:schemeClr val="accent1">
              <a:lumMod val="7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err="1">
                <a:solidFill>
                  <a:schemeClr val="tx1"/>
                </a:solidFill>
              </a:rPr>
              <a:t>Upeksha</a:t>
            </a:r>
            <a:r>
              <a:rPr lang="en-US" altLang="en-US" sz="2800" dirty="0">
                <a:solidFill>
                  <a:schemeClr val="tx1"/>
                </a:solidFill>
              </a:rPr>
              <a:t> </a:t>
            </a:r>
            <a:r>
              <a:rPr lang="en-US" altLang="en-US" sz="2800" dirty="0" err="1">
                <a:solidFill>
                  <a:schemeClr val="tx1"/>
                </a:solidFill>
              </a:rPr>
              <a:t>Swarnamali</a:t>
            </a:r>
            <a:r>
              <a:rPr lang="en-US" altLang="en-US" sz="2800" dirty="0">
                <a:solidFill>
                  <a:schemeClr val="tx1"/>
                </a:solidFill>
              </a:rPr>
              <a:t> chose not to contest in the 2015 Election</a:t>
            </a:r>
          </a:p>
        </p:txBody>
      </p:sp>
      <p:sp>
        <p:nvSpPr>
          <p:cNvPr id="21" name="Rectangle 20">
            <a:extLst>
              <a:ext uri="{FF2B5EF4-FFF2-40B4-BE49-F238E27FC236}">
                <a16:creationId xmlns:a16="http://schemas.microsoft.com/office/drawing/2014/main" id="{1D4E6D97-3E65-4790-B30A-31F243BC08DD}"/>
              </a:ext>
            </a:extLst>
          </p:cNvPr>
          <p:cNvSpPr/>
          <p:nvPr/>
        </p:nvSpPr>
        <p:spPr>
          <a:xfrm>
            <a:off x="240908" y="5496774"/>
            <a:ext cx="11570092" cy="112356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3200" b="1" dirty="0">
                <a:solidFill>
                  <a:schemeClr val="bg1"/>
                </a:solidFill>
              </a:rPr>
              <a:t>Charismatic Power – The Importance of Timing </a:t>
            </a:r>
          </a:p>
          <a:p>
            <a:pPr algn="ctr"/>
            <a:r>
              <a:rPr lang="en-US" altLang="en-US" sz="3200" b="1" dirty="0">
                <a:solidFill>
                  <a:schemeClr val="bg1"/>
                </a:solidFill>
              </a:rPr>
              <a:t>(</a:t>
            </a:r>
            <a:r>
              <a:rPr lang="en-US" altLang="en-US" sz="3200" b="1" dirty="0" err="1">
                <a:solidFill>
                  <a:schemeClr val="bg1"/>
                </a:solidFill>
              </a:rPr>
              <a:t>Upeksha's</a:t>
            </a:r>
            <a:r>
              <a:rPr lang="en-US" altLang="en-US" sz="3200" b="1" dirty="0">
                <a:solidFill>
                  <a:schemeClr val="bg1"/>
                </a:solidFill>
              </a:rPr>
              <a:t> Struggle to Sustain Influence)</a:t>
            </a:r>
          </a:p>
        </p:txBody>
      </p:sp>
    </p:spTree>
    <p:extLst>
      <p:ext uri="{BB962C8B-B14F-4D97-AF65-F5344CB8AC3E}">
        <p14:creationId xmlns:p14="http://schemas.microsoft.com/office/powerpoint/2010/main" val="203421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15"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grpSp>
        <p:nvGrpSpPr>
          <p:cNvPr id="81922" name="Group 2">
            <a:extLst>
              <a:ext uri="{FF2B5EF4-FFF2-40B4-BE49-F238E27FC236}">
                <a16:creationId xmlns:a16="http://schemas.microsoft.com/office/drawing/2014/main" id="{9AFCB0DF-C62E-F167-4587-10493D3043B5}"/>
              </a:ext>
            </a:extLst>
          </p:cNvPr>
          <p:cNvGrpSpPr>
            <a:grpSpLocks/>
          </p:cNvGrpSpPr>
          <p:nvPr/>
        </p:nvGrpSpPr>
        <p:grpSpPr bwMode="auto">
          <a:xfrm>
            <a:off x="2209800" y="2590800"/>
            <a:ext cx="4838700" cy="762000"/>
            <a:chOff x="1968" y="1632"/>
            <a:chExt cx="3048" cy="480"/>
          </a:xfrm>
        </p:grpSpPr>
        <p:sp>
          <p:nvSpPr>
            <p:cNvPr id="44035" name="Oval 3">
              <a:extLst>
                <a:ext uri="{FF2B5EF4-FFF2-40B4-BE49-F238E27FC236}">
                  <a16:creationId xmlns:a16="http://schemas.microsoft.com/office/drawing/2014/main" id="{99AE37F2-61F4-3EDA-A7D9-110C251E7869}"/>
                </a:ext>
              </a:extLst>
            </p:cNvPr>
            <p:cNvSpPr>
              <a:spLocks noChangeArrowheads="1"/>
            </p:cNvSpPr>
            <p:nvPr/>
          </p:nvSpPr>
          <p:spPr bwMode="auto">
            <a:xfrm>
              <a:off x="3456" y="1632"/>
              <a:ext cx="1560" cy="480"/>
            </a:xfrm>
            <a:prstGeom prst="ellipse">
              <a:avLst/>
            </a:prstGeom>
            <a:solidFill>
              <a:srgbClr val="263F1D"/>
            </a:solidFill>
            <a:ln w="381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D7BE8B"/>
                  </a:solidFill>
                  <a:effectLst>
                    <a:outerShdw blurRad="38100" dist="38100" dir="2700000" algn="tl">
                      <a:srgbClr val="000000"/>
                    </a:outerShdw>
                  </a:effectLst>
                  <a:uLnTx/>
                  <a:uFillTx/>
                  <a:latin typeface="Arial" charset="0"/>
                  <a:ea typeface="+mn-ea"/>
                  <a:cs typeface="Arial" charset="0"/>
                </a:rPr>
                <a:t>Commitment</a:t>
              </a:r>
            </a:p>
          </p:txBody>
        </p:sp>
        <p:sp>
          <p:nvSpPr>
            <p:cNvPr id="81943" name="Line 4">
              <a:extLst>
                <a:ext uri="{FF2B5EF4-FFF2-40B4-BE49-F238E27FC236}">
                  <a16:creationId xmlns:a16="http://schemas.microsoft.com/office/drawing/2014/main" id="{10E1DB44-25EA-A394-4327-93912030D4F9}"/>
                </a:ext>
              </a:extLst>
            </p:cNvPr>
            <p:cNvSpPr>
              <a:spLocks noChangeShapeType="1"/>
            </p:cNvSpPr>
            <p:nvPr/>
          </p:nvSpPr>
          <p:spPr bwMode="auto">
            <a:xfrm flipV="1">
              <a:off x="1968" y="1968"/>
              <a:ext cx="1536" cy="144"/>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81944" name="Line 5">
              <a:extLst>
                <a:ext uri="{FF2B5EF4-FFF2-40B4-BE49-F238E27FC236}">
                  <a16:creationId xmlns:a16="http://schemas.microsoft.com/office/drawing/2014/main" id="{D99A604E-CC51-5BF4-2FAC-A25E2179C488}"/>
                </a:ext>
              </a:extLst>
            </p:cNvPr>
            <p:cNvSpPr>
              <a:spLocks noChangeShapeType="1"/>
            </p:cNvSpPr>
            <p:nvPr/>
          </p:nvSpPr>
          <p:spPr bwMode="auto">
            <a:xfrm>
              <a:off x="1968" y="1632"/>
              <a:ext cx="1488" cy="144"/>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grpSp>
      <p:sp>
        <p:nvSpPr>
          <p:cNvPr id="44039" name="Rectangle 7">
            <a:extLst>
              <a:ext uri="{FF2B5EF4-FFF2-40B4-BE49-F238E27FC236}">
                <a16:creationId xmlns:a16="http://schemas.microsoft.com/office/drawing/2014/main" id="{862B5100-972D-BF95-E616-CE576F6F0E3A}"/>
              </a:ext>
            </a:extLst>
          </p:cNvPr>
          <p:cNvSpPr>
            <a:spLocks noChangeArrowheads="1"/>
          </p:cNvSpPr>
          <p:nvPr/>
        </p:nvSpPr>
        <p:spPr bwMode="auto">
          <a:xfrm>
            <a:off x="457200" y="4572000"/>
            <a:ext cx="1828800" cy="609600"/>
          </a:xfrm>
          <a:prstGeom prst="rect">
            <a:avLst/>
          </a:prstGeom>
          <a:solidFill>
            <a:srgbClr val="003D3C"/>
          </a:solidFill>
          <a:ln w="38100">
            <a:solidFill>
              <a:schemeClr val="tx1"/>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Reward</a:t>
            </a:r>
            <a:b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b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Power</a:t>
            </a:r>
          </a:p>
        </p:txBody>
      </p:sp>
      <p:sp>
        <p:nvSpPr>
          <p:cNvPr id="44040" name="Rectangle 8">
            <a:extLst>
              <a:ext uri="{FF2B5EF4-FFF2-40B4-BE49-F238E27FC236}">
                <a16:creationId xmlns:a16="http://schemas.microsoft.com/office/drawing/2014/main" id="{7300EE56-8F7F-7F57-CBAB-3E8D9F03A954}"/>
              </a:ext>
            </a:extLst>
          </p:cNvPr>
          <p:cNvSpPr>
            <a:spLocks noChangeArrowheads="1"/>
          </p:cNvSpPr>
          <p:nvPr/>
        </p:nvSpPr>
        <p:spPr bwMode="auto">
          <a:xfrm>
            <a:off x="457200" y="3810000"/>
            <a:ext cx="1828800" cy="609600"/>
          </a:xfrm>
          <a:prstGeom prst="rect">
            <a:avLst/>
          </a:prstGeom>
          <a:solidFill>
            <a:srgbClr val="663300"/>
          </a:solidFill>
          <a:ln w="38100">
            <a:solidFill>
              <a:schemeClr val="tx1"/>
            </a:solidFill>
            <a:miter lim="800000"/>
            <a:headEnd/>
            <a:tailEnd/>
          </a:ln>
          <a:effectLst/>
        </p:spPr>
        <p:txBody>
          <a:bodyPr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charset="0"/>
                <a:ea typeface="+mn-ea"/>
                <a:cs typeface="Arial" charset="0"/>
              </a:rPr>
              <a:t>Legitimate Power</a:t>
            </a:r>
          </a:p>
        </p:txBody>
      </p:sp>
      <p:sp>
        <p:nvSpPr>
          <p:cNvPr id="44041" name="Rectangle 9">
            <a:extLst>
              <a:ext uri="{FF2B5EF4-FFF2-40B4-BE49-F238E27FC236}">
                <a16:creationId xmlns:a16="http://schemas.microsoft.com/office/drawing/2014/main" id="{AF72A5FB-158B-C9C2-2056-776AEEB3722B}"/>
              </a:ext>
            </a:extLst>
          </p:cNvPr>
          <p:cNvSpPr>
            <a:spLocks noChangeArrowheads="1"/>
          </p:cNvSpPr>
          <p:nvPr/>
        </p:nvSpPr>
        <p:spPr bwMode="auto">
          <a:xfrm>
            <a:off x="457200" y="5334000"/>
            <a:ext cx="1828800" cy="609600"/>
          </a:xfrm>
          <a:prstGeom prst="rect">
            <a:avLst/>
          </a:prstGeom>
          <a:solidFill>
            <a:schemeClr val="tx2"/>
          </a:solidFill>
          <a:ln w="38100">
            <a:solidFill>
              <a:schemeClr val="tx1"/>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Coercive</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Power</a:t>
            </a:r>
          </a:p>
        </p:txBody>
      </p:sp>
      <p:sp>
        <p:nvSpPr>
          <p:cNvPr id="44042" name="Rectangle 10">
            <a:extLst>
              <a:ext uri="{FF2B5EF4-FFF2-40B4-BE49-F238E27FC236}">
                <a16:creationId xmlns:a16="http://schemas.microsoft.com/office/drawing/2014/main" id="{530CE08D-3CAB-F92F-011D-7C29B0EA5E3C}"/>
              </a:ext>
            </a:extLst>
          </p:cNvPr>
          <p:cNvSpPr>
            <a:spLocks noChangeArrowheads="1"/>
          </p:cNvSpPr>
          <p:nvPr/>
        </p:nvSpPr>
        <p:spPr bwMode="auto">
          <a:xfrm>
            <a:off x="457200" y="2286000"/>
            <a:ext cx="1828800" cy="609600"/>
          </a:xfrm>
          <a:prstGeom prst="rect">
            <a:avLst/>
          </a:prstGeom>
          <a:solidFill>
            <a:srgbClr val="4E009C"/>
          </a:solidFill>
          <a:ln w="38100">
            <a:solidFill>
              <a:schemeClr val="tx1"/>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Expert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Power</a:t>
            </a:r>
          </a:p>
        </p:txBody>
      </p:sp>
      <p:sp>
        <p:nvSpPr>
          <p:cNvPr id="44043" name="Rectangle 11">
            <a:extLst>
              <a:ext uri="{FF2B5EF4-FFF2-40B4-BE49-F238E27FC236}">
                <a16:creationId xmlns:a16="http://schemas.microsoft.com/office/drawing/2014/main" id="{592DD031-991F-799F-15F7-3DBBBBBF2AD1}"/>
              </a:ext>
            </a:extLst>
          </p:cNvPr>
          <p:cNvSpPr>
            <a:spLocks noChangeArrowheads="1"/>
          </p:cNvSpPr>
          <p:nvPr/>
        </p:nvSpPr>
        <p:spPr bwMode="auto">
          <a:xfrm>
            <a:off x="457200" y="3048000"/>
            <a:ext cx="1828800" cy="609600"/>
          </a:xfrm>
          <a:prstGeom prst="rect">
            <a:avLst/>
          </a:prstGeom>
          <a:solidFill>
            <a:srgbClr val="800080"/>
          </a:solidFill>
          <a:ln w="38100">
            <a:solidFill>
              <a:schemeClr val="tx1"/>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Referent</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outerShdw blurRad="38100" dist="38100" dir="2700000" algn="tl">
                    <a:srgbClr val="000000"/>
                  </a:outerShdw>
                </a:effectLst>
                <a:uLnTx/>
                <a:uFillTx/>
                <a:latin typeface="Arial" charset="0"/>
                <a:ea typeface="+mn-ea"/>
                <a:cs typeface="Arial" charset="0"/>
              </a:rPr>
              <a:t>Power</a:t>
            </a:r>
          </a:p>
        </p:txBody>
      </p:sp>
      <p:grpSp>
        <p:nvGrpSpPr>
          <p:cNvPr id="81929" name="Group 12">
            <a:extLst>
              <a:ext uri="{FF2B5EF4-FFF2-40B4-BE49-F238E27FC236}">
                <a16:creationId xmlns:a16="http://schemas.microsoft.com/office/drawing/2014/main" id="{2AB2E1A2-7653-9FE7-D6B1-2B88184BEC04}"/>
              </a:ext>
            </a:extLst>
          </p:cNvPr>
          <p:cNvGrpSpPr>
            <a:grpSpLocks/>
          </p:cNvGrpSpPr>
          <p:nvPr/>
        </p:nvGrpSpPr>
        <p:grpSpPr bwMode="auto">
          <a:xfrm>
            <a:off x="2286000" y="5181600"/>
            <a:ext cx="4762500" cy="762000"/>
            <a:chOff x="1968" y="3264"/>
            <a:chExt cx="3000" cy="480"/>
          </a:xfrm>
        </p:grpSpPr>
        <p:sp>
          <p:nvSpPr>
            <p:cNvPr id="44045" name="Oval 13">
              <a:extLst>
                <a:ext uri="{FF2B5EF4-FFF2-40B4-BE49-F238E27FC236}">
                  <a16:creationId xmlns:a16="http://schemas.microsoft.com/office/drawing/2014/main" id="{95C5FA1D-E0D2-45D4-C4E1-7629CD8C32A0}"/>
                </a:ext>
              </a:extLst>
            </p:cNvPr>
            <p:cNvSpPr>
              <a:spLocks noChangeArrowheads="1"/>
            </p:cNvSpPr>
            <p:nvPr/>
          </p:nvSpPr>
          <p:spPr bwMode="auto">
            <a:xfrm>
              <a:off x="3408" y="3264"/>
              <a:ext cx="1560" cy="480"/>
            </a:xfrm>
            <a:prstGeom prst="ellipse">
              <a:avLst/>
            </a:prstGeom>
            <a:solidFill>
              <a:srgbClr val="990000"/>
            </a:solidFill>
            <a:ln w="381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charset="0"/>
                  <a:ea typeface="+mn-ea"/>
                  <a:cs typeface="Arial" charset="0"/>
                </a:rPr>
                <a:t>Resistance</a:t>
              </a:r>
            </a:p>
          </p:txBody>
        </p:sp>
        <p:sp>
          <p:nvSpPr>
            <p:cNvPr id="81941" name="Line 14">
              <a:extLst>
                <a:ext uri="{FF2B5EF4-FFF2-40B4-BE49-F238E27FC236}">
                  <a16:creationId xmlns:a16="http://schemas.microsoft.com/office/drawing/2014/main" id="{CF395F20-E775-A331-8113-CDEF4884BBD0}"/>
                </a:ext>
              </a:extLst>
            </p:cNvPr>
            <p:cNvSpPr>
              <a:spLocks noChangeShapeType="1"/>
            </p:cNvSpPr>
            <p:nvPr/>
          </p:nvSpPr>
          <p:spPr bwMode="auto">
            <a:xfrm flipV="1">
              <a:off x="1968" y="3504"/>
              <a:ext cx="1440"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grpSp>
      <p:grpSp>
        <p:nvGrpSpPr>
          <p:cNvPr id="81930" name="Group 15">
            <a:extLst>
              <a:ext uri="{FF2B5EF4-FFF2-40B4-BE49-F238E27FC236}">
                <a16:creationId xmlns:a16="http://schemas.microsoft.com/office/drawing/2014/main" id="{9173E0CD-118A-1AB3-C7AF-9B2857505EFF}"/>
              </a:ext>
            </a:extLst>
          </p:cNvPr>
          <p:cNvGrpSpPr>
            <a:grpSpLocks/>
          </p:cNvGrpSpPr>
          <p:nvPr/>
        </p:nvGrpSpPr>
        <p:grpSpPr bwMode="auto">
          <a:xfrm>
            <a:off x="2286000" y="3886200"/>
            <a:ext cx="4762500" cy="990600"/>
            <a:chOff x="1968" y="2448"/>
            <a:chExt cx="3000" cy="624"/>
          </a:xfrm>
        </p:grpSpPr>
        <p:sp>
          <p:nvSpPr>
            <p:cNvPr id="44048" name="Oval 16">
              <a:extLst>
                <a:ext uri="{FF2B5EF4-FFF2-40B4-BE49-F238E27FC236}">
                  <a16:creationId xmlns:a16="http://schemas.microsoft.com/office/drawing/2014/main" id="{C364BC73-2F01-2ADB-1B82-4A27BB177CFF}"/>
                </a:ext>
              </a:extLst>
            </p:cNvPr>
            <p:cNvSpPr>
              <a:spLocks noChangeArrowheads="1"/>
            </p:cNvSpPr>
            <p:nvPr/>
          </p:nvSpPr>
          <p:spPr bwMode="auto">
            <a:xfrm>
              <a:off x="3408" y="2448"/>
              <a:ext cx="1560" cy="480"/>
            </a:xfrm>
            <a:prstGeom prst="ellipse">
              <a:avLst/>
            </a:prstGeom>
            <a:solidFill>
              <a:srgbClr val="FDCD03"/>
            </a:solidFill>
            <a:ln w="38100">
              <a:solidFill>
                <a:schemeClr val="tx1"/>
              </a:solidFill>
              <a:roun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44546A"/>
                  </a:solidFill>
                  <a:effectLst>
                    <a:outerShdw blurRad="38100" dist="38100" dir="2700000" algn="tl">
                      <a:srgbClr val="000000"/>
                    </a:outerShdw>
                  </a:effectLst>
                  <a:uLnTx/>
                  <a:uFillTx/>
                  <a:latin typeface="Arial" charset="0"/>
                  <a:ea typeface="+mn-ea"/>
                  <a:cs typeface="Arial" charset="0"/>
                </a:rPr>
                <a:t>Compliance</a:t>
              </a:r>
            </a:p>
          </p:txBody>
        </p:sp>
        <p:sp>
          <p:nvSpPr>
            <p:cNvPr id="81938" name="Line 17">
              <a:extLst>
                <a:ext uri="{FF2B5EF4-FFF2-40B4-BE49-F238E27FC236}">
                  <a16:creationId xmlns:a16="http://schemas.microsoft.com/office/drawing/2014/main" id="{3CABDB76-6E61-D6E0-DDF9-2C69C459D8F8}"/>
                </a:ext>
              </a:extLst>
            </p:cNvPr>
            <p:cNvSpPr>
              <a:spLocks noChangeShapeType="1"/>
            </p:cNvSpPr>
            <p:nvPr/>
          </p:nvSpPr>
          <p:spPr bwMode="auto">
            <a:xfrm flipV="1">
              <a:off x="1968" y="2784"/>
              <a:ext cx="1488" cy="28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81939" name="Line 18">
              <a:extLst>
                <a:ext uri="{FF2B5EF4-FFF2-40B4-BE49-F238E27FC236}">
                  <a16:creationId xmlns:a16="http://schemas.microsoft.com/office/drawing/2014/main" id="{5AB8D83A-01A7-AAD0-A6A5-3A6966F01BB9}"/>
                </a:ext>
              </a:extLst>
            </p:cNvPr>
            <p:cNvSpPr>
              <a:spLocks noChangeShapeType="1"/>
            </p:cNvSpPr>
            <p:nvPr/>
          </p:nvSpPr>
          <p:spPr bwMode="auto">
            <a:xfrm>
              <a:off x="1968" y="2544"/>
              <a:ext cx="1488" cy="4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grpSp>
      <p:sp>
        <p:nvSpPr>
          <p:cNvPr id="81931" name="Text Box 19">
            <a:extLst>
              <a:ext uri="{FF2B5EF4-FFF2-40B4-BE49-F238E27FC236}">
                <a16:creationId xmlns:a16="http://schemas.microsoft.com/office/drawing/2014/main" id="{30B50E64-68AC-D622-CD03-2634BE8906E1}"/>
              </a:ext>
            </a:extLst>
          </p:cNvPr>
          <p:cNvSpPr txBox="1">
            <a:spLocks noChangeArrowheads="1"/>
          </p:cNvSpPr>
          <p:nvPr/>
        </p:nvSpPr>
        <p:spPr bwMode="auto">
          <a:xfrm>
            <a:off x="685801" y="1552576"/>
            <a:ext cx="1387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AU" alt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charset="0"/>
              </a:rPr>
              <a:t>Sources of Power</a:t>
            </a:r>
          </a:p>
        </p:txBody>
      </p:sp>
      <p:sp>
        <p:nvSpPr>
          <p:cNvPr id="81932" name="Text Box 20">
            <a:extLst>
              <a:ext uri="{FF2B5EF4-FFF2-40B4-BE49-F238E27FC236}">
                <a16:creationId xmlns:a16="http://schemas.microsoft.com/office/drawing/2014/main" id="{57DD7431-DB76-8470-56AF-756763D99AC4}"/>
              </a:ext>
            </a:extLst>
          </p:cNvPr>
          <p:cNvSpPr txBox="1">
            <a:spLocks noChangeArrowheads="1"/>
          </p:cNvSpPr>
          <p:nvPr/>
        </p:nvSpPr>
        <p:spPr bwMode="auto">
          <a:xfrm>
            <a:off x="4572000" y="1552576"/>
            <a:ext cx="2286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AU" alt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charset="0"/>
              </a:rPr>
              <a:t>Consequences of Power</a:t>
            </a:r>
          </a:p>
        </p:txBody>
      </p:sp>
      <p:sp>
        <p:nvSpPr>
          <p:cNvPr id="81933" name="Line 21">
            <a:extLst>
              <a:ext uri="{FF2B5EF4-FFF2-40B4-BE49-F238E27FC236}">
                <a16:creationId xmlns:a16="http://schemas.microsoft.com/office/drawing/2014/main" id="{0B246A58-69BA-B285-A803-6E1CE0DC03CE}"/>
              </a:ext>
            </a:extLst>
          </p:cNvPr>
          <p:cNvSpPr>
            <a:spLocks noChangeShapeType="1"/>
          </p:cNvSpPr>
          <p:nvPr/>
        </p:nvSpPr>
        <p:spPr bwMode="auto">
          <a:xfrm>
            <a:off x="457200" y="2133600"/>
            <a:ext cx="6553200" cy="0"/>
          </a:xfrm>
          <a:prstGeom prst="line">
            <a:avLst/>
          </a:prstGeom>
          <a:noFill/>
          <a:ln w="57150"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81934" name="Slide Number Placeholder 21">
            <a:extLst>
              <a:ext uri="{FF2B5EF4-FFF2-40B4-BE49-F238E27FC236}">
                <a16:creationId xmlns:a16="http://schemas.microsoft.com/office/drawing/2014/main" id="{FDF9B109-068F-04A9-59B5-24064CF8C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FD256A-E2B4-4787-82BF-557EFED5F012}" type="slidenum">
              <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3F3F3F"/>
              </a:solidFill>
              <a:effectLst/>
              <a:uLnTx/>
              <a:uFillTx/>
              <a:latin typeface="Times New Roman" panose="02020603050405020304" pitchFamily="18" charset="0"/>
              <a:ea typeface="+mn-ea"/>
              <a:cs typeface="Arial" charset="0"/>
            </a:endParaRPr>
          </a:p>
        </p:txBody>
      </p:sp>
      <p:sp>
        <p:nvSpPr>
          <p:cNvPr id="2" name="Date Placeholder 1">
            <a:extLst>
              <a:ext uri="{FF2B5EF4-FFF2-40B4-BE49-F238E27FC236}">
                <a16:creationId xmlns:a16="http://schemas.microsoft.com/office/drawing/2014/main" id="{D004388D-0508-1A3D-86AE-5B578B28F00A}"/>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a:extLst>
              <a:ext uri="{FF2B5EF4-FFF2-40B4-BE49-F238E27FC236}">
                <a16:creationId xmlns:a16="http://schemas.microsoft.com/office/drawing/2014/main" id="{D8D3CB2D-FE73-F779-8E21-5AE32A1C5CBB}"/>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4A - Power and Politics in Organizational Context</a:t>
            </a:r>
          </a:p>
        </p:txBody>
      </p:sp>
      <p:sp>
        <p:nvSpPr>
          <p:cNvPr id="25" name="Rectangle 24">
            <a:extLst>
              <a:ext uri="{FF2B5EF4-FFF2-40B4-BE49-F238E27FC236}">
                <a16:creationId xmlns:a16="http://schemas.microsoft.com/office/drawing/2014/main" id="{31F6BB10-63C0-428E-9D9C-A3BCD7366EAB}"/>
              </a:ext>
            </a:extLst>
          </p:cNvPr>
          <p:cNvSpPr/>
          <p:nvPr/>
        </p:nvSpPr>
        <p:spPr>
          <a:xfrm>
            <a:off x="234754" y="76200"/>
            <a:ext cx="11722492" cy="7620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accent1">
                    <a:lumMod val="50000"/>
                  </a:schemeClr>
                </a:solidFill>
                <a:effectLst/>
                <a:uLnTx/>
                <a:uFillTx/>
                <a:latin typeface="Tisa Offc Serif Pro"/>
                <a:ea typeface="+mj-ea"/>
                <a:cs typeface="+mj-cs"/>
              </a:rPr>
              <a:t>Consequences of Power</a:t>
            </a:r>
            <a:endParaRPr kumimoji="0" lang="en-US" sz="3800" b="1" i="0" u="none" strike="noStrike" kern="1200" cap="none" spc="0" normalizeH="0" baseline="0" noProof="0" dirty="0">
              <a:ln>
                <a:noFill/>
              </a:ln>
              <a:solidFill>
                <a:schemeClr val="accent1">
                  <a:lumMod val="50000"/>
                </a:schemeClr>
              </a:solidFill>
              <a:effectLst/>
              <a:uLnTx/>
              <a:uFillTx/>
              <a:latin typeface="Quire Sans Pro Light"/>
              <a:ea typeface="+mn-ea"/>
              <a:cs typeface="+mn-cs"/>
            </a:endParaRPr>
          </a:p>
        </p:txBody>
      </p:sp>
      <p:pic>
        <p:nvPicPr>
          <p:cNvPr id="6" name="Picture 5">
            <a:extLst>
              <a:ext uri="{FF2B5EF4-FFF2-40B4-BE49-F238E27FC236}">
                <a16:creationId xmlns:a16="http://schemas.microsoft.com/office/drawing/2014/main" id="{BEE26EA9-E3D9-4766-B212-1FAD4A8E45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8346" y="917731"/>
            <a:ext cx="2643629" cy="1782912"/>
          </a:xfrm>
          <a:prstGeom prst="rect">
            <a:avLst/>
          </a:prstGeom>
          <a:ln>
            <a:noFill/>
          </a:ln>
          <a:effectLst>
            <a:softEdge rad="112500"/>
          </a:effectLst>
        </p:spPr>
      </p:pic>
      <p:pic>
        <p:nvPicPr>
          <p:cNvPr id="7" name="Picture 6">
            <a:extLst>
              <a:ext uri="{FF2B5EF4-FFF2-40B4-BE49-F238E27FC236}">
                <a16:creationId xmlns:a16="http://schemas.microsoft.com/office/drawing/2014/main" id="{8A6E42D5-F956-42E9-A129-91915F0DA5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51798" y="876300"/>
            <a:ext cx="1828800" cy="1828800"/>
          </a:xfrm>
          <a:prstGeom prst="rect">
            <a:avLst/>
          </a:prstGeom>
          <a:ln>
            <a:noFill/>
          </a:ln>
          <a:effectLst>
            <a:softEdge rad="112500"/>
          </a:effectLst>
        </p:spPr>
      </p:pic>
      <p:sp>
        <p:nvSpPr>
          <p:cNvPr id="32" name="Rectangle 31">
            <a:extLst>
              <a:ext uri="{FF2B5EF4-FFF2-40B4-BE49-F238E27FC236}">
                <a16:creationId xmlns:a16="http://schemas.microsoft.com/office/drawing/2014/main" id="{44BAE6F8-DF12-46E1-9A94-CD551C394F24}"/>
              </a:ext>
            </a:extLst>
          </p:cNvPr>
          <p:cNvSpPr/>
          <p:nvPr/>
        </p:nvSpPr>
        <p:spPr>
          <a:xfrm>
            <a:off x="7075898" y="2699107"/>
            <a:ext cx="5143500" cy="365125"/>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rPr>
              <a:t>Followers for over two thousand years</a:t>
            </a:r>
          </a:p>
        </p:txBody>
      </p:sp>
      <p:pic>
        <p:nvPicPr>
          <p:cNvPr id="9" name="Picture 8">
            <a:extLst>
              <a:ext uri="{FF2B5EF4-FFF2-40B4-BE49-F238E27FC236}">
                <a16:creationId xmlns:a16="http://schemas.microsoft.com/office/drawing/2014/main" id="{36115F8D-AA0C-45FB-9A14-0594CC1878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655" y="3124200"/>
            <a:ext cx="2082340" cy="1914671"/>
          </a:xfrm>
          <a:prstGeom prst="rect">
            <a:avLst/>
          </a:prstGeom>
          <a:ln>
            <a:noFill/>
          </a:ln>
          <a:effectLst>
            <a:softEdge rad="112500"/>
          </a:effectLst>
        </p:spPr>
      </p:pic>
      <p:pic>
        <p:nvPicPr>
          <p:cNvPr id="10" name="Picture 9">
            <a:extLst>
              <a:ext uri="{FF2B5EF4-FFF2-40B4-BE49-F238E27FC236}">
                <a16:creationId xmlns:a16="http://schemas.microsoft.com/office/drawing/2014/main" id="{C4B0C4B7-F411-4958-8D1B-0017382DE4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59888" y="3093989"/>
            <a:ext cx="2720710" cy="1944882"/>
          </a:xfrm>
          <a:prstGeom prst="rect">
            <a:avLst/>
          </a:prstGeom>
          <a:ln>
            <a:noFill/>
          </a:ln>
          <a:effectLst>
            <a:softEdge rad="112500"/>
          </a:effectLst>
        </p:spPr>
      </p:pic>
      <p:pic>
        <p:nvPicPr>
          <p:cNvPr id="11" name="Picture 10">
            <a:extLst>
              <a:ext uri="{FF2B5EF4-FFF2-40B4-BE49-F238E27FC236}">
                <a16:creationId xmlns:a16="http://schemas.microsoft.com/office/drawing/2014/main" id="{F5BF186C-6AE2-4591-BC2B-3558C69B83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3392" y="5073634"/>
            <a:ext cx="2101603" cy="1579439"/>
          </a:xfrm>
          <a:prstGeom prst="rect">
            <a:avLst/>
          </a:prstGeom>
          <a:ln>
            <a:noFill/>
          </a:ln>
          <a:effectLst>
            <a:softEdge rad="112500"/>
          </a:effectLst>
        </p:spPr>
      </p:pic>
      <p:pic>
        <p:nvPicPr>
          <p:cNvPr id="12" name="Picture 11">
            <a:extLst>
              <a:ext uri="{FF2B5EF4-FFF2-40B4-BE49-F238E27FC236}">
                <a16:creationId xmlns:a16="http://schemas.microsoft.com/office/drawing/2014/main" id="{4EA80A0D-6D84-4AED-A858-62277F5461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59888" y="5025013"/>
            <a:ext cx="2720710" cy="17151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33"/>
                                        </p:tgtEl>
                                        <p:attrNameLst>
                                          <p:attrName>style.visibility</p:attrName>
                                        </p:attrNameLst>
                                      </p:cBhvr>
                                      <p:to>
                                        <p:strVal val="visible"/>
                                      </p:to>
                                    </p:set>
                                    <p:animEffect transition="in" filter="wipe(down)">
                                      <p:cBhvr>
                                        <p:cTn id="7" dur="500"/>
                                        <p:tgtEl>
                                          <p:spTgt spid="819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1931"/>
                                        </p:tgtEl>
                                        <p:attrNameLst>
                                          <p:attrName>style.visibility</p:attrName>
                                        </p:attrNameLst>
                                      </p:cBhvr>
                                      <p:to>
                                        <p:strVal val="visible"/>
                                      </p:to>
                                    </p:set>
                                    <p:animEffect transition="in" filter="wipe(down)">
                                      <p:cBhvr>
                                        <p:cTn id="10" dur="500"/>
                                        <p:tgtEl>
                                          <p:spTgt spid="8193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1932"/>
                                        </p:tgtEl>
                                        <p:attrNameLst>
                                          <p:attrName>style.visibility</p:attrName>
                                        </p:attrNameLst>
                                      </p:cBhvr>
                                      <p:to>
                                        <p:strVal val="visible"/>
                                      </p:to>
                                    </p:set>
                                    <p:animEffect transition="in" filter="wipe(down)">
                                      <p:cBhvr>
                                        <p:cTn id="13" dur="500"/>
                                        <p:tgtEl>
                                          <p:spTgt spid="8193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4042"/>
                                        </p:tgtEl>
                                        <p:attrNameLst>
                                          <p:attrName>style.visibility</p:attrName>
                                        </p:attrNameLst>
                                      </p:cBhvr>
                                      <p:to>
                                        <p:strVal val="visible"/>
                                      </p:to>
                                    </p:set>
                                    <p:animEffect transition="in" filter="wipe(down)">
                                      <p:cBhvr>
                                        <p:cTn id="16" dur="500"/>
                                        <p:tgtEl>
                                          <p:spTgt spid="440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4043"/>
                                        </p:tgtEl>
                                        <p:attrNameLst>
                                          <p:attrName>style.visibility</p:attrName>
                                        </p:attrNameLst>
                                      </p:cBhvr>
                                      <p:to>
                                        <p:strVal val="visible"/>
                                      </p:to>
                                    </p:set>
                                    <p:animEffect transition="in" filter="wipe(down)">
                                      <p:cBhvr>
                                        <p:cTn id="19" dur="500"/>
                                        <p:tgtEl>
                                          <p:spTgt spid="44043"/>
                                        </p:tgtEl>
                                      </p:cBhvr>
                                    </p:animEffect>
                                  </p:childTnLst>
                                </p:cTn>
                              </p:par>
                              <p:par>
                                <p:cTn id="20" presetID="22" presetClass="entr" presetSubtype="4" fill="hold" nodeType="withEffect">
                                  <p:stCondLst>
                                    <p:cond delay="0"/>
                                  </p:stCondLst>
                                  <p:childTnLst>
                                    <p:set>
                                      <p:cBhvr>
                                        <p:cTn id="21" dur="1" fill="hold">
                                          <p:stCondLst>
                                            <p:cond delay="0"/>
                                          </p:stCondLst>
                                        </p:cTn>
                                        <p:tgtEl>
                                          <p:spTgt spid="81922"/>
                                        </p:tgtEl>
                                        <p:attrNameLst>
                                          <p:attrName>style.visibility</p:attrName>
                                        </p:attrNameLst>
                                      </p:cBhvr>
                                      <p:to>
                                        <p:strVal val="visible"/>
                                      </p:to>
                                    </p:set>
                                    <p:animEffect transition="in" filter="wipe(down)">
                                      <p:cBhvr>
                                        <p:cTn id="22" dur="500"/>
                                        <p:tgtEl>
                                          <p:spTgt spid="81922"/>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040"/>
                                        </p:tgtEl>
                                        <p:attrNameLst>
                                          <p:attrName>style.visibility</p:attrName>
                                        </p:attrNameLst>
                                      </p:cBhvr>
                                      <p:to>
                                        <p:strVal val="visible"/>
                                      </p:to>
                                    </p:set>
                                    <p:animEffect transition="in" filter="wipe(down)">
                                      <p:cBhvr>
                                        <p:cTn id="44" dur="500"/>
                                        <p:tgtEl>
                                          <p:spTgt spid="44040"/>
                                        </p:tgtEl>
                                      </p:cBhvr>
                                    </p:animEffect>
                                  </p:childTnLst>
                                </p:cTn>
                              </p:par>
                              <p:par>
                                <p:cTn id="45" presetID="22" presetClass="entr" presetSubtype="4" fill="hold" nodeType="withEffect">
                                  <p:stCondLst>
                                    <p:cond delay="0"/>
                                  </p:stCondLst>
                                  <p:childTnLst>
                                    <p:set>
                                      <p:cBhvr>
                                        <p:cTn id="46" dur="1" fill="hold">
                                          <p:stCondLst>
                                            <p:cond delay="0"/>
                                          </p:stCondLst>
                                        </p:cTn>
                                        <p:tgtEl>
                                          <p:spTgt spid="81930"/>
                                        </p:tgtEl>
                                        <p:attrNameLst>
                                          <p:attrName>style.visibility</p:attrName>
                                        </p:attrNameLst>
                                      </p:cBhvr>
                                      <p:to>
                                        <p:strVal val="visible"/>
                                      </p:to>
                                    </p:set>
                                    <p:animEffect transition="in" filter="wipe(down)">
                                      <p:cBhvr>
                                        <p:cTn id="47" dur="500"/>
                                        <p:tgtEl>
                                          <p:spTgt spid="8193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4039"/>
                                        </p:tgtEl>
                                        <p:attrNameLst>
                                          <p:attrName>style.visibility</p:attrName>
                                        </p:attrNameLst>
                                      </p:cBhvr>
                                      <p:to>
                                        <p:strVal val="visible"/>
                                      </p:to>
                                    </p:set>
                                    <p:animEffect transition="in" filter="wipe(down)">
                                      <p:cBhvr>
                                        <p:cTn id="50" dur="500"/>
                                        <p:tgtEl>
                                          <p:spTgt spid="4403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par>
                                <p:cTn id="58" presetID="53" presetClass="entr" presetSubtype="16"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4041"/>
                                        </p:tgtEl>
                                        <p:attrNameLst>
                                          <p:attrName>style.visibility</p:attrName>
                                        </p:attrNameLst>
                                      </p:cBhvr>
                                      <p:to>
                                        <p:strVal val="visible"/>
                                      </p:to>
                                    </p:set>
                                    <p:animEffect transition="in" filter="wipe(down)">
                                      <p:cBhvr>
                                        <p:cTn id="67" dur="500"/>
                                        <p:tgtEl>
                                          <p:spTgt spid="44041"/>
                                        </p:tgtEl>
                                      </p:cBhvr>
                                    </p:animEffect>
                                  </p:childTnLst>
                                </p:cTn>
                              </p:par>
                              <p:par>
                                <p:cTn id="68" presetID="22" presetClass="entr" presetSubtype="4" fill="hold" nodeType="withEffect">
                                  <p:stCondLst>
                                    <p:cond delay="0"/>
                                  </p:stCondLst>
                                  <p:childTnLst>
                                    <p:set>
                                      <p:cBhvr>
                                        <p:cTn id="69" dur="1" fill="hold">
                                          <p:stCondLst>
                                            <p:cond delay="0"/>
                                          </p:stCondLst>
                                        </p:cTn>
                                        <p:tgtEl>
                                          <p:spTgt spid="81929"/>
                                        </p:tgtEl>
                                        <p:attrNameLst>
                                          <p:attrName>style.visibility</p:attrName>
                                        </p:attrNameLst>
                                      </p:cBhvr>
                                      <p:to>
                                        <p:strVal val="visible"/>
                                      </p:to>
                                    </p:set>
                                    <p:animEffect transition="in" filter="wipe(down)">
                                      <p:cBhvr>
                                        <p:cTn id="70" dur="500"/>
                                        <p:tgtEl>
                                          <p:spTgt spid="8192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p:cTn id="75" dur="500" fill="hold"/>
                                        <p:tgtEl>
                                          <p:spTgt spid="11"/>
                                        </p:tgtEl>
                                        <p:attrNameLst>
                                          <p:attrName>ppt_w</p:attrName>
                                        </p:attrNameLst>
                                      </p:cBhvr>
                                      <p:tavLst>
                                        <p:tav tm="0">
                                          <p:val>
                                            <p:fltVal val="0"/>
                                          </p:val>
                                        </p:tav>
                                        <p:tav tm="100000">
                                          <p:val>
                                            <p:strVal val="#ppt_w"/>
                                          </p:val>
                                        </p:tav>
                                      </p:tavLst>
                                    </p:anim>
                                    <p:anim calcmode="lin" valueType="num">
                                      <p:cBhvr>
                                        <p:cTn id="76" dur="500" fill="hold"/>
                                        <p:tgtEl>
                                          <p:spTgt spid="11"/>
                                        </p:tgtEl>
                                        <p:attrNameLst>
                                          <p:attrName>ppt_h</p:attrName>
                                        </p:attrNameLst>
                                      </p:cBhvr>
                                      <p:tavLst>
                                        <p:tav tm="0">
                                          <p:val>
                                            <p:fltVal val="0"/>
                                          </p:val>
                                        </p:tav>
                                        <p:tav tm="100000">
                                          <p:val>
                                            <p:strVal val="#ppt_h"/>
                                          </p:val>
                                        </p:tav>
                                      </p:tavLst>
                                    </p:anim>
                                    <p:animEffect transition="in" filter="fade">
                                      <p:cBhvr>
                                        <p:cTn id="77" dur="500"/>
                                        <p:tgtEl>
                                          <p:spTgt spid="11"/>
                                        </p:tgtEl>
                                      </p:cBhvr>
                                    </p:animEffect>
                                  </p:childTnLst>
                                </p:cTn>
                              </p:par>
                              <p:par>
                                <p:cTn id="78" presetID="53" presetClass="entr" presetSubtype="16"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p:cTn id="80" dur="500" fill="hold"/>
                                        <p:tgtEl>
                                          <p:spTgt spid="12"/>
                                        </p:tgtEl>
                                        <p:attrNameLst>
                                          <p:attrName>ppt_w</p:attrName>
                                        </p:attrNameLst>
                                      </p:cBhvr>
                                      <p:tavLst>
                                        <p:tav tm="0">
                                          <p:val>
                                            <p:fltVal val="0"/>
                                          </p:val>
                                        </p:tav>
                                        <p:tav tm="100000">
                                          <p:val>
                                            <p:strVal val="#ppt_w"/>
                                          </p:val>
                                        </p:tav>
                                      </p:tavLst>
                                    </p:anim>
                                    <p:anim calcmode="lin" valueType="num">
                                      <p:cBhvr>
                                        <p:cTn id="81" dur="500" fill="hold"/>
                                        <p:tgtEl>
                                          <p:spTgt spid="12"/>
                                        </p:tgtEl>
                                        <p:attrNameLst>
                                          <p:attrName>ppt_h</p:attrName>
                                        </p:attrNameLst>
                                      </p:cBhvr>
                                      <p:tavLst>
                                        <p:tav tm="0">
                                          <p:val>
                                            <p:fltVal val="0"/>
                                          </p:val>
                                        </p:tav>
                                        <p:tav tm="100000">
                                          <p:val>
                                            <p:strVal val="#ppt_h"/>
                                          </p:val>
                                        </p:tav>
                                      </p:tavLst>
                                    </p:anim>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40" grpId="0" animBg="1"/>
      <p:bldP spid="44041" grpId="0" animBg="1"/>
      <p:bldP spid="44042" grpId="0" animBg="1"/>
      <p:bldP spid="44043" grpId="0" animBg="1"/>
      <p:bldP spid="81931" grpId="0"/>
      <p:bldP spid="81932" grpId="0"/>
      <p:bldP spid="81933"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9F6"/>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CE9F786-4B51-39D7-9216-ADC978AF34A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3" name="Rectangle 3">
            <a:extLst>
              <a:ext uri="{FF2B5EF4-FFF2-40B4-BE49-F238E27FC236}">
                <a16:creationId xmlns:a16="http://schemas.microsoft.com/office/drawing/2014/main" id="{BE24BD3D-E004-CEE0-2F64-8A87D732FBE4}"/>
              </a:ext>
            </a:extLst>
          </p:cNvPr>
          <p:cNvSpPr>
            <a:spLocks noChangeArrowheads="1"/>
          </p:cNvSpPr>
          <p:nvPr/>
        </p:nvSpPr>
        <p:spPr bwMode="auto">
          <a:xfrm>
            <a:off x="4648200" y="627707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6" name="Slide Number Placeholder 5">
            <a:extLst>
              <a:ext uri="{FF2B5EF4-FFF2-40B4-BE49-F238E27FC236}">
                <a16:creationId xmlns:a16="http://schemas.microsoft.com/office/drawing/2014/main" id="{0C034D86-3E61-48F3-9FB7-FB3F0D255F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13475D4-FC4F-4605-AE2B-C7C6AD9D4AF0}" type="slidenum">
              <a:rPr lang="en-US" altLang="en-US" sz="1200">
                <a:solidFill>
                  <a:srgbClr val="3F3F3F"/>
                </a:solidFill>
                <a:latin typeface="Times New Roman" panose="02020603050405020304" pitchFamily="18" charset="0"/>
              </a:rPr>
              <a:pPr>
                <a:buClrTx/>
                <a:buSzTx/>
                <a:buFontTx/>
                <a:buNone/>
              </a:pPr>
              <a:t>22</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7A8AAE0A-7F59-6ECE-0199-A297A744F486}"/>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180F0EC-5D53-DB5B-0FE4-FFCC2BA1249C}"/>
              </a:ext>
            </a:extLst>
          </p:cNvPr>
          <p:cNvSpPr>
            <a:spLocks noGrp="1"/>
          </p:cNvSpPr>
          <p:nvPr>
            <p:ph type="ftr" sz="quarter" idx="11"/>
          </p:nvPr>
        </p:nvSpPr>
        <p:spPr/>
        <p:txBody>
          <a:bodyPr/>
          <a:lstStyle/>
          <a:p>
            <a:pPr>
              <a:defRPr/>
            </a:pPr>
            <a:r>
              <a:rPr lang="en-US"/>
              <a:t>Lecture 4A - Power and Politics in Organizational Context</a:t>
            </a:r>
          </a:p>
        </p:txBody>
      </p:sp>
      <p:sp>
        <p:nvSpPr>
          <p:cNvPr id="9" name="Rectangle 8">
            <a:extLst>
              <a:ext uri="{FF2B5EF4-FFF2-40B4-BE49-F238E27FC236}">
                <a16:creationId xmlns:a16="http://schemas.microsoft.com/office/drawing/2014/main" id="{6E414366-9A17-4127-9518-2CAEEC98E8A6}"/>
              </a:ext>
            </a:extLst>
          </p:cNvPr>
          <p:cNvSpPr/>
          <p:nvPr/>
        </p:nvSpPr>
        <p:spPr>
          <a:xfrm>
            <a:off x="234754" y="47430"/>
            <a:ext cx="11722492" cy="7620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accent1">
                    <a:lumMod val="50000"/>
                  </a:schemeClr>
                </a:solidFill>
                <a:effectLst/>
                <a:uLnTx/>
                <a:uFillTx/>
                <a:latin typeface="Tisa Offc Serif Pro"/>
                <a:ea typeface="+mj-ea"/>
                <a:cs typeface="+mj-cs"/>
              </a:rPr>
              <a:t>Political Behavior in Organizations</a:t>
            </a:r>
            <a:endParaRPr kumimoji="0" lang="en-US" sz="3800" b="1" i="0" u="none" strike="noStrike" kern="1200" cap="none" spc="0" normalizeH="0" baseline="0" noProof="0" dirty="0">
              <a:ln>
                <a:noFill/>
              </a:ln>
              <a:solidFill>
                <a:schemeClr val="accent1">
                  <a:lumMod val="50000"/>
                </a:schemeClr>
              </a:solidFill>
              <a:effectLst/>
              <a:uLnTx/>
              <a:uFillTx/>
              <a:latin typeface="Quire Sans Pro Light"/>
              <a:ea typeface="+mn-ea"/>
              <a:cs typeface="+mn-cs"/>
            </a:endParaRPr>
          </a:p>
        </p:txBody>
      </p:sp>
      <p:sp>
        <p:nvSpPr>
          <p:cNvPr id="10" name="Rectangle 9">
            <a:extLst>
              <a:ext uri="{FF2B5EF4-FFF2-40B4-BE49-F238E27FC236}">
                <a16:creationId xmlns:a16="http://schemas.microsoft.com/office/drawing/2014/main" id="{4FBEEC1F-4111-4C3A-9B4F-EDA52B35C92E}"/>
              </a:ext>
            </a:extLst>
          </p:cNvPr>
          <p:cNvSpPr/>
          <p:nvPr/>
        </p:nvSpPr>
        <p:spPr>
          <a:xfrm>
            <a:off x="234754" y="928443"/>
            <a:ext cx="11722492" cy="762000"/>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Politics in organizations is simply a fact of life</a:t>
            </a:r>
          </a:p>
        </p:txBody>
      </p:sp>
      <p:sp>
        <p:nvSpPr>
          <p:cNvPr id="14" name="Rectangle 13">
            <a:extLst>
              <a:ext uri="{FF2B5EF4-FFF2-40B4-BE49-F238E27FC236}">
                <a16:creationId xmlns:a16="http://schemas.microsoft.com/office/drawing/2014/main" id="{B95C3A44-A65F-4546-8CA8-BF7753232F4C}"/>
              </a:ext>
            </a:extLst>
          </p:cNvPr>
          <p:cNvSpPr/>
          <p:nvPr/>
        </p:nvSpPr>
        <p:spPr>
          <a:xfrm>
            <a:off x="482697" y="2519827"/>
            <a:ext cx="11226605" cy="2895600"/>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fontAlgn="auto">
              <a:spcAft>
                <a:spcPts val="0"/>
              </a:spcAft>
              <a:buNone/>
              <a:defRPr/>
            </a:pPr>
            <a:r>
              <a:rPr lang="en-US" sz="4000" b="1" dirty="0">
                <a:solidFill>
                  <a:srgbClr val="000000"/>
                </a:solidFill>
                <a:cs typeface="Quire Sans" panose="020B0502040400020003" pitchFamily="34" charset="0"/>
              </a:rPr>
              <a:t>Political Behavior - </a:t>
            </a:r>
            <a:r>
              <a:rPr lang="en-US" sz="4000" dirty="0">
                <a:solidFill>
                  <a:srgbClr val="000000"/>
                </a:solidFill>
                <a:cs typeface="Quire Sans" panose="020B0502040400020003" pitchFamily="34" charset="0"/>
              </a:rPr>
              <a:t>Actions not officially sanctioned (authorized) by an organization that are taken to influence others in order to meet one’s personal goals</a:t>
            </a:r>
          </a:p>
          <a:p>
            <a:pPr marL="0" indent="0" algn="r" fontAlgn="auto">
              <a:spcAft>
                <a:spcPts val="0"/>
              </a:spcAft>
              <a:buNone/>
              <a:defRPr/>
            </a:pPr>
            <a:r>
              <a:rPr lang="en-US" sz="2800" dirty="0">
                <a:solidFill>
                  <a:srgbClr val="000000"/>
                </a:solidFill>
                <a:cs typeface="Quire Sans" panose="020B0502040400020003" pitchFamily="34" charset="0"/>
              </a:rPr>
              <a:t>Stephen P. Robbins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9F6"/>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CE9F786-4B51-39D7-9216-ADC978AF34A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3" name="Rectangle 3">
            <a:extLst>
              <a:ext uri="{FF2B5EF4-FFF2-40B4-BE49-F238E27FC236}">
                <a16:creationId xmlns:a16="http://schemas.microsoft.com/office/drawing/2014/main" id="{BE24BD3D-E004-CEE0-2F64-8A87D732FBE4}"/>
              </a:ext>
            </a:extLst>
          </p:cNvPr>
          <p:cNvSpPr>
            <a:spLocks noChangeArrowheads="1"/>
          </p:cNvSpPr>
          <p:nvPr/>
        </p:nvSpPr>
        <p:spPr bwMode="auto">
          <a:xfrm>
            <a:off x="4648200" y="627707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6" name="Slide Number Placeholder 5">
            <a:extLst>
              <a:ext uri="{FF2B5EF4-FFF2-40B4-BE49-F238E27FC236}">
                <a16:creationId xmlns:a16="http://schemas.microsoft.com/office/drawing/2014/main" id="{0C034D86-3E61-48F3-9FB7-FB3F0D255F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13475D4-FC4F-4605-AE2B-C7C6AD9D4AF0}" type="slidenum">
              <a:rPr lang="en-US" altLang="en-US" sz="1200">
                <a:solidFill>
                  <a:srgbClr val="3F3F3F"/>
                </a:solidFill>
                <a:latin typeface="Times New Roman" panose="02020603050405020304" pitchFamily="18" charset="0"/>
              </a:rPr>
              <a:pPr>
                <a:buClrTx/>
                <a:buSzTx/>
                <a:buFontTx/>
                <a:buNone/>
              </a:pPr>
              <a:t>23</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7A8AAE0A-7F59-6ECE-0199-A297A744F486}"/>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180F0EC-5D53-DB5B-0FE4-FFCC2BA1249C}"/>
              </a:ext>
            </a:extLst>
          </p:cNvPr>
          <p:cNvSpPr>
            <a:spLocks noGrp="1"/>
          </p:cNvSpPr>
          <p:nvPr>
            <p:ph type="ftr" sz="quarter" idx="11"/>
          </p:nvPr>
        </p:nvSpPr>
        <p:spPr/>
        <p:txBody>
          <a:bodyPr/>
          <a:lstStyle/>
          <a:p>
            <a:pPr>
              <a:defRPr/>
            </a:pPr>
            <a:r>
              <a:rPr lang="en-US"/>
              <a:t>Lecture 4A - Power and Politics in Organizational Context</a:t>
            </a:r>
          </a:p>
        </p:txBody>
      </p:sp>
      <p:sp>
        <p:nvSpPr>
          <p:cNvPr id="9" name="Rectangle 8">
            <a:extLst>
              <a:ext uri="{FF2B5EF4-FFF2-40B4-BE49-F238E27FC236}">
                <a16:creationId xmlns:a16="http://schemas.microsoft.com/office/drawing/2014/main" id="{6E414366-9A17-4127-9518-2CAEEC98E8A6}"/>
              </a:ext>
            </a:extLst>
          </p:cNvPr>
          <p:cNvSpPr/>
          <p:nvPr/>
        </p:nvSpPr>
        <p:spPr>
          <a:xfrm>
            <a:off x="234754" y="47430"/>
            <a:ext cx="11722492" cy="7620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accent1">
                    <a:lumMod val="50000"/>
                  </a:schemeClr>
                </a:solidFill>
                <a:effectLst/>
                <a:uLnTx/>
                <a:uFillTx/>
                <a:latin typeface="Tisa Offc Serif Pro"/>
                <a:ea typeface="+mj-ea"/>
                <a:cs typeface="+mj-cs"/>
              </a:rPr>
              <a:t>Political Strategies for Attaining Power in Organization </a:t>
            </a:r>
            <a:endParaRPr kumimoji="0" lang="en-US" sz="3800" b="1" i="0" u="none" strike="noStrike" kern="1200" cap="none" spc="0" normalizeH="0" baseline="0" noProof="0" dirty="0">
              <a:ln>
                <a:noFill/>
              </a:ln>
              <a:solidFill>
                <a:schemeClr val="accent1">
                  <a:lumMod val="50000"/>
                </a:schemeClr>
              </a:solidFill>
              <a:effectLst/>
              <a:uLnTx/>
              <a:uFillTx/>
              <a:latin typeface="Quire Sans Pro Light"/>
              <a:ea typeface="+mn-ea"/>
              <a:cs typeface="+mn-cs"/>
            </a:endParaRPr>
          </a:p>
        </p:txBody>
      </p:sp>
      <p:sp>
        <p:nvSpPr>
          <p:cNvPr id="10" name="Rectangle 9">
            <a:extLst>
              <a:ext uri="{FF2B5EF4-FFF2-40B4-BE49-F238E27FC236}">
                <a16:creationId xmlns:a16="http://schemas.microsoft.com/office/drawing/2014/main" id="{4FBEEC1F-4111-4C3A-9B4F-EDA52B35C92E}"/>
              </a:ext>
            </a:extLst>
          </p:cNvPr>
          <p:cNvSpPr/>
          <p:nvPr/>
        </p:nvSpPr>
        <p:spPr>
          <a:xfrm>
            <a:off x="234754" y="928443"/>
            <a:ext cx="11722492" cy="762000"/>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Neutralizing potential opposition</a:t>
            </a:r>
          </a:p>
        </p:txBody>
      </p:sp>
      <p:sp>
        <p:nvSpPr>
          <p:cNvPr id="13" name="Rectangle 12">
            <a:extLst>
              <a:ext uri="{FF2B5EF4-FFF2-40B4-BE49-F238E27FC236}">
                <a16:creationId xmlns:a16="http://schemas.microsoft.com/office/drawing/2014/main" id="{A7398AFC-BB34-4A8E-918C-7BAEAF6C1D6F}"/>
              </a:ext>
            </a:extLst>
          </p:cNvPr>
          <p:cNvSpPr/>
          <p:nvPr/>
        </p:nvSpPr>
        <p:spPr>
          <a:xfrm>
            <a:off x="381000" y="5396060"/>
            <a:ext cx="11226605" cy="816800"/>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2400" dirty="0">
                <a:solidFill>
                  <a:srgbClr val="000000"/>
                </a:solidFill>
                <a:cs typeface="Quire Sans" panose="020B0502040400020003" pitchFamily="34" charset="0"/>
              </a:rPr>
              <a:t>Government might mobilize public opinion via Government-aligned media, town halls, or social media, framing elite critics as “protectors of the corrupt old system.”</a:t>
            </a:r>
          </a:p>
        </p:txBody>
      </p:sp>
      <p:pic>
        <p:nvPicPr>
          <p:cNvPr id="5" name="Picture 4">
            <a:extLst>
              <a:ext uri="{FF2B5EF4-FFF2-40B4-BE49-F238E27FC236}">
                <a16:creationId xmlns:a16="http://schemas.microsoft.com/office/drawing/2014/main" id="{6AB08507-B20D-B9F3-94EE-A7A3C1EC55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8702" y="1636586"/>
            <a:ext cx="5791200" cy="3860800"/>
          </a:xfrm>
          <a:prstGeom prst="rect">
            <a:avLst/>
          </a:prstGeom>
          <a:effectLst>
            <a:softEdge rad="165100"/>
          </a:effectLst>
        </p:spPr>
      </p:pic>
    </p:spTree>
    <p:extLst>
      <p:ext uri="{BB962C8B-B14F-4D97-AF65-F5344CB8AC3E}">
        <p14:creationId xmlns:p14="http://schemas.microsoft.com/office/powerpoint/2010/main" val="10535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9F6"/>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CE9F786-4B51-39D7-9216-ADC978AF34A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3" name="Rectangle 3">
            <a:extLst>
              <a:ext uri="{FF2B5EF4-FFF2-40B4-BE49-F238E27FC236}">
                <a16:creationId xmlns:a16="http://schemas.microsoft.com/office/drawing/2014/main" id="{BE24BD3D-E004-CEE0-2F64-8A87D732FBE4}"/>
              </a:ext>
            </a:extLst>
          </p:cNvPr>
          <p:cNvSpPr>
            <a:spLocks noChangeArrowheads="1"/>
          </p:cNvSpPr>
          <p:nvPr/>
        </p:nvSpPr>
        <p:spPr bwMode="auto">
          <a:xfrm>
            <a:off x="4648200" y="627707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6" name="Slide Number Placeholder 5">
            <a:extLst>
              <a:ext uri="{FF2B5EF4-FFF2-40B4-BE49-F238E27FC236}">
                <a16:creationId xmlns:a16="http://schemas.microsoft.com/office/drawing/2014/main" id="{0C034D86-3E61-48F3-9FB7-FB3F0D255F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13475D4-FC4F-4605-AE2B-C7C6AD9D4AF0}" type="slidenum">
              <a:rPr lang="en-US" altLang="en-US" sz="1200">
                <a:solidFill>
                  <a:srgbClr val="3F3F3F"/>
                </a:solidFill>
                <a:latin typeface="Times New Roman" panose="02020603050405020304" pitchFamily="18" charset="0"/>
              </a:rPr>
              <a:pPr>
                <a:buClrTx/>
                <a:buSzTx/>
                <a:buFontTx/>
                <a:buNone/>
              </a:pPr>
              <a:t>24</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7A8AAE0A-7F59-6ECE-0199-A297A744F486}"/>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180F0EC-5D53-DB5B-0FE4-FFCC2BA1249C}"/>
              </a:ext>
            </a:extLst>
          </p:cNvPr>
          <p:cNvSpPr>
            <a:spLocks noGrp="1"/>
          </p:cNvSpPr>
          <p:nvPr>
            <p:ph type="ftr" sz="quarter" idx="11"/>
          </p:nvPr>
        </p:nvSpPr>
        <p:spPr/>
        <p:txBody>
          <a:bodyPr/>
          <a:lstStyle/>
          <a:p>
            <a:pPr>
              <a:defRPr/>
            </a:pPr>
            <a:r>
              <a:rPr lang="en-US"/>
              <a:t>Lecture 4A - Power and Politics in Organizational Context</a:t>
            </a:r>
          </a:p>
        </p:txBody>
      </p:sp>
      <p:sp>
        <p:nvSpPr>
          <p:cNvPr id="9" name="Rectangle 8">
            <a:extLst>
              <a:ext uri="{FF2B5EF4-FFF2-40B4-BE49-F238E27FC236}">
                <a16:creationId xmlns:a16="http://schemas.microsoft.com/office/drawing/2014/main" id="{6E414366-9A17-4127-9518-2CAEEC98E8A6}"/>
              </a:ext>
            </a:extLst>
          </p:cNvPr>
          <p:cNvSpPr/>
          <p:nvPr/>
        </p:nvSpPr>
        <p:spPr>
          <a:xfrm>
            <a:off x="234754" y="47430"/>
            <a:ext cx="11722492" cy="7620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accent1">
                    <a:lumMod val="50000"/>
                  </a:schemeClr>
                </a:solidFill>
                <a:effectLst/>
                <a:uLnTx/>
                <a:uFillTx/>
                <a:latin typeface="Tisa Offc Serif Pro"/>
                <a:ea typeface="+mj-ea"/>
                <a:cs typeface="+mj-cs"/>
              </a:rPr>
              <a:t>Political Strategies for Attaining Power in Organization </a:t>
            </a:r>
            <a:endParaRPr kumimoji="0" lang="en-US" sz="3800" b="1" i="0" u="none" strike="noStrike" kern="1200" cap="none" spc="0" normalizeH="0" baseline="0" noProof="0" dirty="0">
              <a:ln>
                <a:noFill/>
              </a:ln>
              <a:solidFill>
                <a:schemeClr val="accent1">
                  <a:lumMod val="50000"/>
                </a:schemeClr>
              </a:solidFill>
              <a:effectLst/>
              <a:uLnTx/>
              <a:uFillTx/>
              <a:latin typeface="Quire Sans Pro Light"/>
              <a:ea typeface="+mn-ea"/>
              <a:cs typeface="+mn-cs"/>
            </a:endParaRPr>
          </a:p>
        </p:txBody>
      </p:sp>
      <p:sp>
        <p:nvSpPr>
          <p:cNvPr id="10" name="Rectangle 9">
            <a:extLst>
              <a:ext uri="{FF2B5EF4-FFF2-40B4-BE49-F238E27FC236}">
                <a16:creationId xmlns:a16="http://schemas.microsoft.com/office/drawing/2014/main" id="{4FBEEC1F-4111-4C3A-9B4F-EDA52B35C92E}"/>
              </a:ext>
            </a:extLst>
          </p:cNvPr>
          <p:cNvSpPr/>
          <p:nvPr/>
        </p:nvSpPr>
        <p:spPr>
          <a:xfrm>
            <a:off x="234754" y="928443"/>
            <a:ext cx="11722492" cy="762000"/>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Committing the uncommitted</a:t>
            </a:r>
          </a:p>
        </p:txBody>
      </p:sp>
      <p:sp>
        <p:nvSpPr>
          <p:cNvPr id="13" name="Rectangle 12">
            <a:extLst>
              <a:ext uri="{FF2B5EF4-FFF2-40B4-BE49-F238E27FC236}">
                <a16:creationId xmlns:a16="http://schemas.microsoft.com/office/drawing/2014/main" id="{A7398AFC-BB34-4A8E-918C-7BAEAF6C1D6F}"/>
              </a:ext>
            </a:extLst>
          </p:cNvPr>
          <p:cNvSpPr/>
          <p:nvPr/>
        </p:nvSpPr>
        <p:spPr>
          <a:xfrm>
            <a:off x="381000" y="1981200"/>
            <a:ext cx="11226605" cy="4231660"/>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Corporate Example – MAS Holdings</a:t>
            </a:r>
          </a:p>
          <a:p>
            <a:r>
              <a:rPr lang="en-US" sz="2400" b="1" dirty="0">
                <a:solidFill>
                  <a:schemeClr val="tx1"/>
                </a:solidFill>
              </a:rPr>
              <a:t>Scenario:</a:t>
            </a:r>
            <a:r>
              <a:rPr lang="en-US" sz="2400" dirty="0">
                <a:solidFill>
                  <a:schemeClr val="tx1"/>
                </a:solidFill>
              </a:rPr>
              <a:t> MAS wanted to improve engagement among factory floor employees who were not emotionally invested in company goals.</a:t>
            </a:r>
          </a:p>
          <a:p>
            <a:endParaRPr lang="en-US" sz="2400" dirty="0">
              <a:solidFill>
                <a:schemeClr val="tx1"/>
              </a:solidFill>
            </a:endParaRPr>
          </a:p>
          <a:p>
            <a:r>
              <a:rPr lang="en-US" sz="2400" dirty="0">
                <a:solidFill>
                  <a:schemeClr val="tx1"/>
                </a:solidFill>
              </a:rPr>
              <a:t>To </a:t>
            </a:r>
            <a:r>
              <a:rPr lang="en-US" sz="2400" b="1" dirty="0">
                <a:solidFill>
                  <a:schemeClr val="tx1"/>
                </a:solidFill>
              </a:rPr>
              <a:t>commit the uncommitted</a:t>
            </a:r>
            <a:r>
              <a:rPr lang="en-US" sz="2400" dirty="0">
                <a:solidFill>
                  <a:schemeClr val="tx1"/>
                </a:solidFill>
              </a:rPr>
              <a:t>:</a:t>
            </a:r>
          </a:p>
          <a:p>
            <a:r>
              <a:rPr lang="en-US" sz="2400" dirty="0">
                <a:solidFill>
                  <a:schemeClr val="tx1"/>
                </a:solidFill>
              </a:rPr>
              <a:t>MAS launched a </a:t>
            </a:r>
            <a:r>
              <a:rPr lang="en-US" sz="2400" b="1" dirty="0">
                <a:solidFill>
                  <a:schemeClr val="tx1"/>
                </a:solidFill>
              </a:rPr>
              <a:t>"Voice of the Employee" program</a:t>
            </a:r>
            <a:r>
              <a:rPr lang="en-US" sz="2400" dirty="0">
                <a:solidFill>
                  <a:schemeClr val="tx1"/>
                </a:solidFill>
              </a:rPr>
              <a:t>, encouraging workers to suggest improvements.</a:t>
            </a:r>
          </a:p>
          <a:p>
            <a:r>
              <a:rPr lang="en-US" sz="2400" dirty="0">
                <a:solidFill>
                  <a:schemeClr val="tx1"/>
                </a:solidFill>
              </a:rPr>
              <a:t>Recognized suggestions were </a:t>
            </a:r>
            <a:r>
              <a:rPr lang="en-US" sz="2400" b="1" dirty="0">
                <a:solidFill>
                  <a:schemeClr val="tx1"/>
                </a:solidFill>
              </a:rPr>
              <a:t>implemented publicly</a:t>
            </a:r>
            <a:r>
              <a:rPr lang="en-US" sz="2400" dirty="0">
                <a:solidFill>
                  <a:schemeClr val="tx1"/>
                </a:solidFill>
              </a:rPr>
              <a:t>, and employees were </a:t>
            </a:r>
            <a:r>
              <a:rPr lang="en-US" sz="2400" b="1" dirty="0">
                <a:solidFill>
                  <a:schemeClr val="tx1"/>
                </a:solidFill>
              </a:rPr>
              <a:t>rewarded</a:t>
            </a:r>
            <a:r>
              <a:rPr lang="en-US" sz="2400" dirty="0">
                <a:solidFill>
                  <a:schemeClr val="tx1"/>
                </a:solidFill>
              </a:rPr>
              <a:t>.</a:t>
            </a:r>
          </a:p>
          <a:p>
            <a:r>
              <a:rPr lang="en-US" sz="2400" dirty="0">
                <a:solidFill>
                  <a:schemeClr val="tx1"/>
                </a:solidFill>
              </a:rPr>
              <a:t>This gave previously disengaged workers a </a:t>
            </a:r>
            <a:r>
              <a:rPr lang="en-US" sz="2400" b="1" dirty="0">
                <a:solidFill>
                  <a:schemeClr val="tx1"/>
                </a:solidFill>
              </a:rPr>
              <a:t>sense of ownership</a:t>
            </a:r>
            <a:r>
              <a:rPr lang="en-US" sz="2400" dirty="0">
                <a:solidFill>
                  <a:schemeClr val="tx1"/>
                </a:solidFill>
              </a:rPr>
              <a:t>, increasing commitment and performance.</a:t>
            </a:r>
          </a:p>
        </p:txBody>
      </p:sp>
    </p:spTree>
    <p:extLst>
      <p:ext uri="{BB962C8B-B14F-4D97-AF65-F5344CB8AC3E}">
        <p14:creationId xmlns:p14="http://schemas.microsoft.com/office/powerpoint/2010/main" val="50691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9F6"/>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CE9F786-4B51-39D7-9216-ADC978AF34A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3" name="Rectangle 3">
            <a:extLst>
              <a:ext uri="{FF2B5EF4-FFF2-40B4-BE49-F238E27FC236}">
                <a16:creationId xmlns:a16="http://schemas.microsoft.com/office/drawing/2014/main" id="{BE24BD3D-E004-CEE0-2F64-8A87D732FBE4}"/>
              </a:ext>
            </a:extLst>
          </p:cNvPr>
          <p:cNvSpPr>
            <a:spLocks noChangeArrowheads="1"/>
          </p:cNvSpPr>
          <p:nvPr/>
        </p:nvSpPr>
        <p:spPr bwMode="auto">
          <a:xfrm>
            <a:off x="4648200" y="627707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6" name="Slide Number Placeholder 5">
            <a:extLst>
              <a:ext uri="{FF2B5EF4-FFF2-40B4-BE49-F238E27FC236}">
                <a16:creationId xmlns:a16="http://schemas.microsoft.com/office/drawing/2014/main" id="{0C034D86-3E61-48F3-9FB7-FB3F0D255F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13475D4-FC4F-4605-AE2B-C7C6AD9D4AF0}" type="slidenum">
              <a:rPr lang="en-US" altLang="en-US" sz="1200">
                <a:solidFill>
                  <a:srgbClr val="3F3F3F"/>
                </a:solidFill>
                <a:latin typeface="Times New Roman" panose="02020603050405020304" pitchFamily="18" charset="0"/>
              </a:rPr>
              <a:pPr>
                <a:buClrTx/>
                <a:buSzTx/>
                <a:buFontTx/>
                <a:buNone/>
              </a:pPr>
              <a:t>25</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7A8AAE0A-7F59-6ECE-0199-A297A744F486}"/>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180F0EC-5D53-DB5B-0FE4-FFCC2BA1249C}"/>
              </a:ext>
            </a:extLst>
          </p:cNvPr>
          <p:cNvSpPr>
            <a:spLocks noGrp="1"/>
          </p:cNvSpPr>
          <p:nvPr>
            <p:ph type="ftr" sz="quarter" idx="11"/>
          </p:nvPr>
        </p:nvSpPr>
        <p:spPr/>
        <p:txBody>
          <a:bodyPr/>
          <a:lstStyle/>
          <a:p>
            <a:pPr>
              <a:defRPr/>
            </a:pPr>
            <a:r>
              <a:rPr lang="en-US"/>
              <a:t>Lecture 4A - Power and Politics in Organizational Context</a:t>
            </a:r>
          </a:p>
        </p:txBody>
      </p:sp>
      <p:sp>
        <p:nvSpPr>
          <p:cNvPr id="9" name="Rectangle 8">
            <a:extLst>
              <a:ext uri="{FF2B5EF4-FFF2-40B4-BE49-F238E27FC236}">
                <a16:creationId xmlns:a16="http://schemas.microsoft.com/office/drawing/2014/main" id="{6E414366-9A17-4127-9518-2CAEEC98E8A6}"/>
              </a:ext>
            </a:extLst>
          </p:cNvPr>
          <p:cNvSpPr/>
          <p:nvPr/>
        </p:nvSpPr>
        <p:spPr>
          <a:xfrm>
            <a:off x="234754" y="47430"/>
            <a:ext cx="11722492" cy="762000"/>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chemeClr val="accent1">
                    <a:lumMod val="50000"/>
                  </a:schemeClr>
                </a:solidFill>
                <a:effectLst/>
                <a:uLnTx/>
                <a:uFillTx/>
                <a:latin typeface="Tisa Offc Serif Pro"/>
                <a:ea typeface="+mj-ea"/>
                <a:cs typeface="+mj-cs"/>
              </a:rPr>
              <a:t>Political Strategies for Attaining Power in Organization </a:t>
            </a:r>
            <a:endParaRPr kumimoji="0" lang="en-US" sz="3800" b="1" i="0" u="none" strike="noStrike" kern="1200" cap="none" spc="0" normalizeH="0" baseline="0" noProof="0" dirty="0">
              <a:ln>
                <a:noFill/>
              </a:ln>
              <a:solidFill>
                <a:schemeClr val="accent1">
                  <a:lumMod val="50000"/>
                </a:schemeClr>
              </a:solidFill>
              <a:effectLst/>
              <a:uLnTx/>
              <a:uFillTx/>
              <a:latin typeface="Quire Sans Pro Light"/>
              <a:ea typeface="+mn-ea"/>
              <a:cs typeface="+mn-cs"/>
            </a:endParaRPr>
          </a:p>
        </p:txBody>
      </p:sp>
      <p:sp>
        <p:nvSpPr>
          <p:cNvPr id="10" name="Rectangle 9">
            <a:extLst>
              <a:ext uri="{FF2B5EF4-FFF2-40B4-BE49-F238E27FC236}">
                <a16:creationId xmlns:a16="http://schemas.microsoft.com/office/drawing/2014/main" id="{4FBEEC1F-4111-4C3A-9B4F-EDA52B35C92E}"/>
              </a:ext>
            </a:extLst>
          </p:cNvPr>
          <p:cNvSpPr/>
          <p:nvPr/>
        </p:nvSpPr>
        <p:spPr>
          <a:xfrm>
            <a:off x="234754" y="914400"/>
            <a:ext cx="11722492" cy="762000"/>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Forming a winning coalition</a:t>
            </a:r>
          </a:p>
        </p:txBody>
      </p:sp>
      <p:sp>
        <p:nvSpPr>
          <p:cNvPr id="13" name="Rectangle 12">
            <a:extLst>
              <a:ext uri="{FF2B5EF4-FFF2-40B4-BE49-F238E27FC236}">
                <a16:creationId xmlns:a16="http://schemas.microsoft.com/office/drawing/2014/main" id="{A7398AFC-BB34-4A8E-918C-7BAEAF6C1D6F}"/>
              </a:ext>
            </a:extLst>
          </p:cNvPr>
          <p:cNvSpPr/>
          <p:nvPr/>
        </p:nvSpPr>
        <p:spPr>
          <a:xfrm>
            <a:off x="381000" y="1676400"/>
            <a:ext cx="11226605" cy="4953000"/>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Example: President Maithripala Sirisena’s 2015 Victory</a:t>
            </a:r>
          </a:p>
          <a:p>
            <a:endParaRPr lang="en-US" sz="2400" dirty="0">
              <a:solidFill>
                <a:schemeClr val="tx1"/>
              </a:solidFill>
            </a:endParaRPr>
          </a:p>
          <a:p>
            <a:r>
              <a:rPr lang="en-US" sz="2400" dirty="0">
                <a:solidFill>
                  <a:schemeClr val="tx1"/>
                </a:solidFill>
              </a:rPr>
              <a:t>In the 2015 Presidential Election, </a:t>
            </a:r>
            <a:r>
              <a:rPr lang="en-US" sz="2400" b="1" dirty="0">
                <a:solidFill>
                  <a:schemeClr val="tx1"/>
                </a:solidFill>
              </a:rPr>
              <a:t>Maithripala Sirisena</a:t>
            </a:r>
            <a:r>
              <a:rPr lang="en-US" sz="2400" dirty="0">
                <a:solidFill>
                  <a:schemeClr val="tx1"/>
                </a:solidFill>
              </a:rPr>
              <a:t>, a former SLFP minister, broke away from the Rajapaksa regime and ran as a </a:t>
            </a:r>
            <a:r>
              <a:rPr lang="en-US" sz="2400" b="1" dirty="0">
                <a:solidFill>
                  <a:schemeClr val="tx1"/>
                </a:solidFill>
              </a:rPr>
              <a:t>common opposition candidate</a:t>
            </a:r>
            <a:r>
              <a:rPr lang="en-US" sz="2400" dirty="0">
                <a:solidFill>
                  <a:schemeClr val="tx1"/>
                </a:solidFill>
              </a:rPr>
              <a:t>.</a:t>
            </a:r>
          </a:p>
          <a:p>
            <a:r>
              <a:rPr lang="en-US" sz="2400" dirty="0">
                <a:solidFill>
                  <a:schemeClr val="tx1"/>
                </a:solidFill>
              </a:rPr>
              <a:t>To </a:t>
            </a:r>
            <a:r>
              <a:rPr lang="en-US" sz="2400" b="1" dirty="0">
                <a:solidFill>
                  <a:schemeClr val="tx1"/>
                </a:solidFill>
              </a:rPr>
              <a:t>form a winning coalition</a:t>
            </a:r>
            <a:r>
              <a:rPr lang="en-US" sz="2400" dirty="0">
                <a:solidFill>
                  <a:schemeClr val="tx1"/>
                </a:solidFill>
              </a:rPr>
              <a:t>, he United </a:t>
            </a:r>
            <a:r>
              <a:rPr lang="en-US" sz="2400" b="1" dirty="0">
                <a:solidFill>
                  <a:schemeClr val="tx1"/>
                </a:solidFill>
              </a:rPr>
              <a:t>multiple opposition parties</a:t>
            </a:r>
            <a:r>
              <a:rPr lang="en-US" sz="2400" dirty="0">
                <a:solidFill>
                  <a:schemeClr val="tx1"/>
                </a:solidFill>
              </a:rPr>
              <a:t>, including the UNP, JHU, TNA, and civil society organizations.</a:t>
            </a:r>
          </a:p>
          <a:p>
            <a:r>
              <a:rPr lang="en-US" sz="2400" dirty="0">
                <a:solidFill>
                  <a:schemeClr val="tx1"/>
                </a:solidFill>
              </a:rPr>
              <a:t>Appealed to </a:t>
            </a:r>
            <a:r>
              <a:rPr lang="en-US" sz="2400" b="1" dirty="0">
                <a:solidFill>
                  <a:schemeClr val="tx1"/>
                </a:solidFill>
              </a:rPr>
              <a:t>minority communities</a:t>
            </a:r>
            <a:r>
              <a:rPr lang="en-US" sz="2400" dirty="0">
                <a:solidFill>
                  <a:schemeClr val="tx1"/>
                </a:solidFill>
              </a:rPr>
              <a:t> (Tamils and Muslims) and </a:t>
            </a:r>
            <a:r>
              <a:rPr lang="en-US" sz="2400" b="1" dirty="0">
                <a:solidFill>
                  <a:schemeClr val="tx1"/>
                </a:solidFill>
              </a:rPr>
              <a:t>moderate Sinhalese voters</a:t>
            </a:r>
            <a:r>
              <a:rPr lang="en-US" sz="2400" dirty="0">
                <a:solidFill>
                  <a:schemeClr val="tx1"/>
                </a:solidFill>
              </a:rPr>
              <a:t>.</a:t>
            </a:r>
          </a:p>
          <a:p>
            <a:r>
              <a:rPr lang="en-US" sz="2400" dirty="0">
                <a:solidFill>
                  <a:schemeClr val="tx1"/>
                </a:solidFill>
              </a:rPr>
              <a:t>Positioned the coalition as a </a:t>
            </a:r>
            <a:r>
              <a:rPr lang="en-US" sz="2400" b="1" dirty="0">
                <a:solidFill>
                  <a:schemeClr val="tx1"/>
                </a:solidFill>
              </a:rPr>
              <a:t>movement for democratic change</a:t>
            </a:r>
            <a:r>
              <a:rPr lang="en-US" sz="2400" dirty="0">
                <a:solidFill>
                  <a:schemeClr val="tx1"/>
                </a:solidFill>
              </a:rPr>
              <a:t>, good governance, and anti-corruption.</a:t>
            </a:r>
          </a:p>
          <a:p>
            <a:r>
              <a:rPr lang="en-US" sz="2400" dirty="0">
                <a:solidFill>
                  <a:schemeClr val="tx1"/>
                </a:solidFill>
              </a:rPr>
              <a:t>This </a:t>
            </a:r>
            <a:r>
              <a:rPr lang="en-US" sz="2400" b="1" dirty="0">
                <a:solidFill>
                  <a:schemeClr val="tx1"/>
                </a:solidFill>
              </a:rPr>
              <a:t>broad alliance</a:t>
            </a:r>
            <a:r>
              <a:rPr lang="en-US" sz="2400" dirty="0">
                <a:solidFill>
                  <a:schemeClr val="tx1"/>
                </a:solidFill>
              </a:rPr>
              <a:t>, despite ideological differences, had a </a:t>
            </a:r>
            <a:r>
              <a:rPr lang="en-US" sz="2400" b="1" dirty="0">
                <a:solidFill>
                  <a:schemeClr val="tx1"/>
                </a:solidFill>
              </a:rPr>
              <a:t>common goal</a:t>
            </a:r>
            <a:r>
              <a:rPr lang="en-US" sz="2400" dirty="0">
                <a:solidFill>
                  <a:schemeClr val="tx1"/>
                </a:solidFill>
              </a:rPr>
              <a:t>: defeating Mahinda Rajapaksa. Together, they secured a surprise win </a:t>
            </a:r>
            <a:r>
              <a:rPr lang="en-US" sz="2400" b="1" dirty="0">
                <a:solidFill>
                  <a:schemeClr val="tx1"/>
                </a:solidFill>
              </a:rPr>
              <a:t>a classic example of forming a winning coalition</a:t>
            </a:r>
            <a:r>
              <a:rPr lang="en-US" sz="2400" dirty="0">
                <a:solidFill>
                  <a:schemeClr val="tx1"/>
                </a:solidFill>
              </a:rPr>
              <a:t> to achieve a strategic objective.</a:t>
            </a:r>
          </a:p>
        </p:txBody>
      </p:sp>
    </p:spTree>
    <p:extLst>
      <p:ext uri="{BB962C8B-B14F-4D97-AF65-F5344CB8AC3E}">
        <p14:creationId xmlns:p14="http://schemas.microsoft.com/office/powerpoint/2010/main" val="141466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9F6"/>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CE9F786-4B51-39D7-9216-ADC978AF34A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3" name="Rectangle 3">
            <a:extLst>
              <a:ext uri="{FF2B5EF4-FFF2-40B4-BE49-F238E27FC236}">
                <a16:creationId xmlns:a16="http://schemas.microsoft.com/office/drawing/2014/main" id="{BE24BD3D-E004-CEE0-2F64-8A87D732FBE4}"/>
              </a:ext>
            </a:extLst>
          </p:cNvPr>
          <p:cNvSpPr>
            <a:spLocks noChangeArrowheads="1"/>
          </p:cNvSpPr>
          <p:nvPr/>
        </p:nvSpPr>
        <p:spPr bwMode="auto">
          <a:xfrm>
            <a:off x="4648200" y="627707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97286" name="Slide Number Placeholder 5">
            <a:extLst>
              <a:ext uri="{FF2B5EF4-FFF2-40B4-BE49-F238E27FC236}">
                <a16:creationId xmlns:a16="http://schemas.microsoft.com/office/drawing/2014/main" id="{0C034D86-3E61-48F3-9FB7-FB3F0D255F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13475D4-FC4F-4605-AE2B-C7C6AD9D4AF0}" type="slidenum">
              <a:rPr lang="en-US" altLang="en-US" sz="1200">
                <a:solidFill>
                  <a:srgbClr val="3F3F3F"/>
                </a:solidFill>
                <a:latin typeface="Times New Roman" panose="02020603050405020304" pitchFamily="18" charset="0"/>
              </a:rPr>
              <a:pPr>
                <a:buClrTx/>
                <a:buSzTx/>
                <a:buFontTx/>
                <a:buNone/>
              </a:pPr>
              <a:t>26</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7A8AAE0A-7F59-6ECE-0199-A297A744F486}"/>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180F0EC-5D53-DB5B-0FE4-FFCC2BA1249C}"/>
              </a:ext>
            </a:extLst>
          </p:cNvPr>
          <p:cNvSpPr>
            <a:spLocks noGrp="1"/>
          </p:cNvSpPr>
          <p:nvPr>
            <p:ph type="ftr" sz="quarter" idx="11"/>
          </p:nvPr>
        </p:nvSpPr>
        <p:spPr/>
        <p:txBody>
          <a:bodyPr/>
          <a:lstStyle/>
          <a:p>
            <a:pPr>
              <a:defRPr/>
            </a:pPr>
            <a:r>
              <a:rPr lang="en-US"/>
              <a:t>Lecture 4A - Power and Politics in Organizational Context</a:t>
            </a:r>
          </a:p>
        </p:txBody>
      </p:sp>
      <p:sp>
        <p:nvSpPr>
          <p:cNvPr id="24" name="Rectangle 23">
            <a:extLst>
              <a:ext uri="{FF2B5EF4-FFF2-40B4-BE49-F238E27FC236}">
                <a16:creationId xmlns:a16="http://schemas.microsoft.com/office/drawing/2014/main" id="{D6F7A295-EE94-4E3F-B2C6-B6367F645825}"/>
              </a:ext>
            </a:extLst>
          </p:cNvPr>
          <p:cNvSpPr/>
          <p:nvPr/>
        </p:nvSpPr>
        <p:spPr>
          <a:xfrm>
            <a:off x="4419600" y="1898683"/>
            <a:ext cx="3559273" cy="1559625"/>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spcAft>
                <a:spcPts val="0"/>
              </a:spcAft>
              <a:buNone/>
              <a:defRPr/>
            </a:pPr>
            <a:r>
              <a:rPr lang="en-US" sz="5400" b="1" dirty="0">
                <a:solidFill>
                  <a:srgbClr val="000000"/>
                </a:solidFill>
                <a:cs typeface="Quire Sans" panose="020B0502040400020003" pitchFamily="34" charset="0"/>
              </a:rPr>
              <a:t>Questions ?</a:t>
            </a:r>
          </a:p>
        </p:txBody>
      </p:sp>
    </p:spTree>
    <p:extLst>
      <p:ext uri="{BB962C8B-B14F-4D97-AF65-F5344CB8AC3E}">
        <p14:creationId xmlns:p14="http://schemas.microsoft.com/office/powerpoint/2010/main" val="30415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4DAE304-8B6F-42EA-B37B-24E016965CD9}"/>
              </a:ext>
            </a:extLst>
          </p:cNvPr>
          <p:cNvSpPr/>
          <p:nvPr/>
        </p:nvSpPr>
        <p:spPr>
          <a:xfrm>
            <a:off x="838200" y="3090093"/>
            <a:ext cx="10515599" cy="861964"/>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b="1" dirty="0">
                <a:solidFill>
                  <a:schemeClr val="bg1"/>
                </a:solidFill>
              </a:rPr>
              <a:t>Explain organizational politics</a:t>
            </a:r>
          </a:p>
          <a:p>
            <a:pPr algn="ctr"/>
            <a:endParaRPr lang="en-US" dirty="0"/>
          </a:p>
        </p:txBody>
      </p:sp>
      <p:sp>
        <p:nvSpPr>
          <p:cNvPr id="19" name="Rectangle 18">
            <a:extLst>
              <a:ext uri="{FF2B5EF4-FFF2-40B4-BE49-F238E27FC236}">
                <a16:creationId xmlns:a16="http://schemas.microsoft.com/office/drawing/2014/main" id="{9097B443-B5E1-44B5-B540-218BB496A120}"/>
              </a:ext>
            </a:extLst>
          </p:cNvPr>
          <p:cNvSpPr/>
          <p:nvPr/>
        </p:nvSpPr>
        <p:spPr>
          <a:xfrm>
            <a:off x="838200" y="4467688"/>
            <a:ext cx="10515599" cy="1062807"/>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Analyze political strategies for attaining power</a:t>
            </a:r>
          </a:p>
        </p:txBody>
      </p:sp>
      <p:sp>
        <p:nvSpPr>
          <p:cNvPr id="8" name="Rectangle 7">
            <a:extLst>
              <a:ext uri="{FF2B5EF4-FFF2-40B4-BE49-F238E27FC236}">
                <a16:creationId xmlns:a16="http://schemas.microsoft.com/office/drawing/2014/main" id="{9930C4AA-2913-4E2A-AC20-ED197ABA7EEA}"/>
              </a:ext>
            </a:extLst>
          </p:cNvPr>
          <p:cNvSpPr/>
          <p:nvPr/>
        </p:nvSpPr>
        <p:spPr>
          <a:xfrm>
            <a:off x="838200" y="1637795"/>
            <a:ext cx="10515599" cy="960383"/>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Identify sources of power</a:t>
            </a:r>
          </a:p>
        </p:txBody>
      </p:sp>
      <p:sp>
        <p:nvSpPr>
          <p:cNvPr id="7" name="Rectangle 6">
            <a:extLst>
              <a:ext uri="{FF2B5EF4-FFF2-40B4-BE49-F238E27FC236}">
                <a16:creationId xmlns:a16="http://schemas.microsoft.com/office/drawing/2014/main" id="{FE029C2B-7B4E-48DF-818D-948D4FDD6E74}"/>
              </a:ext>
            </a:extLst>
          </p:cNvPr>
          <p:cNvSpPr/>
          <p:nvPr/>
        </p:nvSpPr>
        <p:spPr>
          <a:xfrm>
            <a:off x="838200" y="420859"/>
            <a:ext cx="10439400"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9BEADE2-F9DA-4441-BFFF-E1929BA1C22D}" type="slidenum">
              <a:rPr lang="en-US" altLang="en-US" sz="1200">
                <a:solidFill>
                  <a:srgbClr val="3F3F3F"/>
                </a:solidFill>
                <a:latin typeface="Times New Roman" panose="02020603050405020304" pitchFamily="18" charset="0"/>
              </a:rPr>
              <a:pPr>
                <a:buClrTx/>
                <a:buSzTx/>
                <a:buFontTx/>
                <a:buNone/>
              </a:pPr>
              <a:t>3</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a:defRPr/>
            </a:pPr>
            <a:r>
              <a:rPr lang="en-US"/>
              <a:t>Lecture 4A - Power and Politics in Organizational Context</a:t>
            </a:r>
          </a:p>
        </p:txBody>
      </p:sp>
      <p:sp>
        <p:nvSpPr>
          <p:cNvPr id="15" name="Rectangle 2">
            <a:extLst>
              <a:ext uri="{FF2B5EF4-FFF2-40B4-BE49-F238E27FC236}">
                <a16:creationId xmlns:a16="http://schemas.microsoft.com/office/drawing/2014/main" id="{6006EB57-20E8-41F8-B51E-8107CD2724C6}"/>
              </a:ext>
            </a:extLst>
          </p:cNvPr>
          <p:cNvSpPr>
            <a:spLocks noGrp="1" noChangeArrowheads="1"/>
          </p:cNvSpPr>
          <p:nvPr>
            <p:ph type="title"/>
          </p:nvPr>
        </p:nvSpPr>
        <p:spPr>
          <a:xfrm>
            <a:off x="2133600" y="600840"/>
            <a:ext cx="7391399" cy="640080"/>
          </a:xfrm>
        </p:spPr>
        <p:txBody>
          <a:bodyPr>
            <a:noAutofit/>
          </a:bodyPr>
          <a:lstStyle/>
          <a:p>
            <a:pPr algn="ctr">
              <a:defRPr/>
            </a:pPr>
            <a:r>
              <a:rPr lang="en-US" sz="4400" b="1" dirty="0">
                <a:solidFill>
                  <a:schemeClr val="accent1">
                    <a:lumMod val="50000"/>
                  </a:schemeClr>
                </a:solidFill>
              </a:rPr>
              <a:t>Lesson LOs</a:t>
            </a:r>
          </a:p>
        </p:txBody>
      </p:sp>
    </p:spTree>
    <p:extLst>
      <p:ext uri="{BB962C8B-B14F-4D97-AF65-F5344CB8AC3E}">
        <p14:creationId xmlns:p14="http://schemas.microsoft.com/office/powerpoint/2010/main" val="28327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9BEADE2-F9DA-4441-BFFF-E1929BA1C22D}" type="slidenum">
              <a:rPr lang="en-US" altLang="en-US" sz="1200">
                <a:solidFill>
                  <a:srgbClr val="3F3F3F"/>
                </a:solidFill>
                <a:latin typeface="Times New Roman" panose="02020603050405020304" pitchFamily="18" charset="0"/>
              </a:rPr>
              <a:pPr>
                <a:buClrTx/>
                <a:buSzTx/>
                <a:buFontTx/>
                <a:buNone/>
              </a:pPr>
              <a:t>4</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a:defRPr/>
            </a:pPr>
            <a:r>
              <a:rPr lang="en-US"/>
              <a:t>Lecture 4A - Power and Politics in Organizational Context</a:t>
            </a:r>
          </a:p>
        </p:txBody>
      </p:sp>
      <p:sp>
        <p:nvSpPr>
          <p:cNvPr id="12" name="Rectangle 11">
            <a:extLst>
              <a:ext uri="{FF2B5EF4-FFF2-40B4-BE49-F238E27FC236}">
                <a16:creationId xmlns:a16="http://schemas.microsoft.com/office/drawing/2014/main" id="{53CA74DC-1FF3-4644-8848-25FF5975EC3E}"/>
              </a:ext>
            </a:extLst>
          </p:cNvPr>
          <p:cNvSpPr/>
          <p:nvPr/>
        </p:nvSpPr>
        <p:spPr>
          <a:xfrm>
            <a:off x="1295399" y="0"/>
            <a:ext cx="9451765"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8FBE47D-1FCA-492D-8E5A-8A0B3D6A0560}"/>
              </a:ext>
            </a:extLst>
          </p:cNvPr>
          <p:cNvSpPr>
            <a:spLocks noGrp="1"/>
          </p:cNvSpPr>
          <p:nvPr>
            <p:ph type="title"/>
          </p:nvPr>
        </p:nvSpPr>
        <p:spPr>
          <a:xfrm>
            <a:off x="4000500" y="214306"/>
            <a:ext cx="3733800" cy="486099"/>
          </a:xfrm>
        </p:spPr>
        <p:txBody>
          <a:bodyPr>
            <a:normAutofit fontScale="90000"/>
          </a:bodyPr>
          <a:lstStyle/>
          <a:p>
            <a:pPr algn="ctr"/>
            <a:r>
              <a:rPr lang="en-US" sz="4000" b="1" dirty="0">
                <a:solidFill>
                  <a:schemeClr val="accent1">
                    <a:lumMod val="50000"/>
                  </a:schemeClr>
                </a:solidFill>
              </a:rPr>
              <a:t>Power</a:t>
            </a:r>
          </a:p>
        </p:txBody>
      </p:sp>
      <p:pic>
        <p:nvPicPr>
          <p:cNvPr id="14" name="Picture 13">
            <a:extLst>
              <a:ext uri="{FF2B5EF4-FFF2-40B4-BE49-F238E27FC236}">
                <a16:creationId xmlns:a16="http://schemas.microsoft.com/office/drawing/2014/main" id="{ADAAAD51-C88F-4E8A-9631-2CB0E711A2F9}"/>
              </a:ext>
            </a:extLst>
          </p:cNvPr>
          <p:cNvPicPr>
            <a:picLocks noChangeAspect="1"/>
          </p:cNvPicPr>
          <p:nvPr/>
        </p:nvPicPr>
        <p:blipFill>
          <a:blip r:embed="rId3"/>
          <a:stretch>
            <a:fillRect/>
          </a:stretch>
        </p:blipFill>
        <p:spPr>
          <a:xfrm>
            <a:off x="1219200" y="732057"/>
            <a:ext cx="9527965" cy="5554803"/>
          </a:xfrm>
          <a:prstGeom prst="rect">
            <a:avLst/>
          </a:prstGeom>
          <a:ln>
            <a:noFill/>
          </a:ln>
          <a:effectLst>
            <a:softEdge rad="112500"/>
          </a:effectLst>
        </p:spPr>
      </p:pic>
    </p:spTree>
    <p:extLst>
      <p:ext uri="{BB962C8B-B14F-4D97-AF65-F5344CB8AC3E}">
        <p14:creationId xmlns:p14="http://schemas.microsoft.com/office/powerpoint/2010/main" val="223205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1B71B-5E57-4A6D-A4D5-733F900B385A}"/>
              </a:ext>
            </a:extLst>
          </p:cNvPr>
          <p:cNvSpPr/>
          <p:nvPr/>
        </p:nvSpPr>
        <p:spPr>
          <a:xfrm>
            <a:off x="457200" y="1470890"/>
            <a:ext cx="5943600" cy="640431"/>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 typeface="Wingdings 2" panose="05020102010507070707" pitchFamily="18" charset="2"/>
              <a:buNone/>
              <a:defRPr/>
            </a:pPr>
            <a:r>
              <a:rPr lang="en-US" sz="3600" b="1" dirty="0">
                <a:solidFill>
                  <a:schemeClr val="bg1"/>
                </a:solidFill>
              </a:rPr>
              <a:t>   What is Power ?  (Physics)</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9BEADE2-F9DA-4441-BFFF-E1929BA1C22D}" type="slidenum">
              <a:rPr lang="en-US" altLang="en-US" sz="1200">
                <a:solidFill>
                  <a:srgbClr val="3F3F3F"/>
                </a:solidFill>
                <a:latin typeface="Times New Roman" panose="02020603050405020304" pitchFamily="18" charset="0"/>
              </a:rPr>
              <a:pPr>
                <a:buClrTx/>
                <a:buSzTx/>
                <a:buFontTx/>
                <a:buNone/>
              </a:pPr>
              <a:t>5</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a:defRPr/>
            </a:pPr>
            <a:r>
              <a:rPr lang="en-US"/>
              <a:t>Lecture 4A - Power and Politics in Organizational Context</a:t>
            </a:r>
          </a:p>
        </p:txBody>
      </p:sp>
      <p:pic>
        <p:nvPicPr>
          <p:cNvPr id="5" name="Picture 4">
            <a:extLst>
              <a:ext uri="{FF2B5EF4-FFF2-40B4-BE49-F238E27FC236}">
                <a16:creationId xmlns:a16="http://schemas.microsoft.com/office/drawing/2014/main" id="{A9F2931F-1457-4A88-A20E-C47CA92C64A6}"/>
              </a:ext>
            </a:extLst>
          </p:cNvPr>
          <p:cNvPicPr>
            <a:picLocks noChangeAspect="1"/>
          </p:cNvPicPr>
          <p:nvPr/>
        </p:nvPicPr>
        <p:blipFill>
          <a:blip r:embed="rId3"/>
          <a:stretch>
            <a:fillRect/>
          </a:stretch>
        </p:blipFill>
        <p:spPr>
          <a:xfrm>
            <a:off x="7010400" y="1416514"/>
            <a:ext cx="4724400" cy="4899969"/>
          </a:xfrm>
          <a:prstGeom prst="rect">
            <a:avLst/>
          </a:prstGeom>
          <a:ln>
            <a:noFill/>
          </a:ln>
          <a:effectLst>
            <a:softEdge rad="112500"/>
          </a:effectLst>
        </p:spPr>
      </p:pic>
      <p:sp>
        <p:nvSpPr>
          <p:cNvPr id="8" name="Rectangle 7">
            <a:extLst>
              <a:ext uri="{FF2B5EF4-FFF2-40B4-BE49-F238E27FC236}">
                <a16:creationId xmlns:a16="http://schemas.microsoft.com/office/drawing/2014/main" id="{87518FD6-05E3-4658-91E5-056A822732AE}"/>
              </a:ext>
            </a:extLst>
          </p:cNvPr>
          <p:cNvSpPr/>
          <p:nvPr/>
        </p:nvSpPr>
        <p:spPr>
          <a:xfrm>
            <a:off x="457200" y="150415"/>
            <a:ext cx="11201400"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BA30B7C-0B8D-4CFC-B91D-9AEF917B0142}"/>
              </a:ext>
            </a:extLst>
          </p:cNvPr>
          <p:cNvSpPr txBox="1">
            <a:spLocks/>
          </p:cNvSpPr>
          <p:nvPr/>
        </p:nvSpPr>
        <p:spPr>
          <a:xfrm>
            <a:off x="4040945" y="377607"/>
            <a:ext cx="3733800" cy="48609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pPr>
            <a:r>
              <a:rPr lang="en-US" sz="4000" b="1" dirty="0">
                <a:solidFill>
                  <a:schemeClr val="accent1">
                    <a:lumMod val="50000"/>
                  </a:schemeClr>
                </a:solidFill>
              </a:rPr>
              <a:t>Power</a:t>
            </a:r>
          </a:p>
        </p:txBody>
      </p:sp>
      <p:sp>
        <p:nvSpPr>
          <p:cNvPr id="14" name="TextBox 13">
            <a:extLst>
              <a:ext uri="{FF2B5EF4-FFF2-40B4-BE49-F238E27FC236}">
                <a16:creationId xmlns:a16="http://schemas.microsoft.com/office/drawing/2014/main" id="{B6C11CFF-6131-46BB-A976-C311F078C24C}"/>
              </a:ext>
            </a:extLst>
          </p:cNvPr>
          <p:cNvSpPr txBox="1"/>
          <p:nvPr/>
        </p:nvSpPr>
        <p:spPr>
          <a:xfrm>
            <a:off x="6982133" y="1337223"/>
            <a:ext cx="2390467" cy="707886"/>
          </a:xfrm>
          <a:prstGeom prst="rect">
            <a:avLst/>
          </a:prstGeom>
          <a:noFill/>
        </p:spPr>
        <p:txBody>
          <a:bodyPr wrap="square">
            <a:spAutoFit/>
          </a:bodyPr>
          <a:lstStyle/>
          <a:p>
            <a:r>
              <a:rPr lang="en-GB" sz="4000" dirty="0"/>
              <a:t> </a:t>
            </a:r>
            <a:r>
              <a:rPr lang="en-GB" sz="2400" dirty="0">
                <a:latin typeface="+mn-lt"/>
              </a:rPr>
              <a:t>Electric Power</a:t>
            </a:r>
            <a:endParaRPr lang="en-US" sz="2400" dirty="0">
              <a:latin typeface="+mn-lt"/>
            </a:endParaRPr>
          </a:p>
        </p:txBody>
      </p:sp>
      <p:sp>
        <p:nvSpPr>
          <p:cNvPr id="11" name="Rectangle 10">
            <a:extLst>
              <a:ext uri="{FF2B5EF4-FFF2-40B4-BE49-F238E27FC236}">
                <a16:creationId xmlns:a16="http://schemas.microsoft.com/office/drawing/2014/main" id="{9E46F9A4-4DD6-4CD6-9976-BD126EE78833}"/>
              </a:ext>
            </a:extLst>
          </p:cNvPr>
          <p:cNvSpPr/>
          <p:nvPr/>
        </p:nvSpPr>
        <p:spPr>
          <a:xfrm>
            <a:off x="381000" y="2504698"/>
            <a:ext cx="5943600" cy="1696031"/>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fontAlgn="auto">
              <a:lnSpc>
                <a:spcPct val="90000"/>
              </a:lnSpc>
              <a:spcBef>
                <a:spcPts val="1000"/>
              </a:spcBef>
              <a:spcAft>
                <a:spcPts val="0"/>
              </a:spcAft>
              <a:defRPr/>
            </a:pPr>
            <a:r>
              <a:rPr lang="en-US" sz="3200" dirty="0">
                <a:solidFill>
                  <a:prstClr val="black"/>
                </a:solidFill>
              </a:rPr>
              <a:t>   Power is the rate at which work is done or energy is transferred. It is measured in watts (W) . </a:t>
            </a:r>
          </a:p>
        </p:txBody>
      </p:sp>
    </p:spTree>
    <p:extLst>
      <p:ext uri="{BB962C8B-B14F-4D97-AF65-F5344CB8AC3E}">
        <p14:creationId xmlns:p14="http://schemas.microsoft.com/office/powerpoint/2010/main" val="255855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DEA0C8-E8EE-4EA1-84CD-E52FF28FBDD8}"/>
              </a:ext>
            </a:extLst>
          </p:cNvPr>
          <p:cNvSpPr/>
          <p:nvPr/>
        </p:nvSpPr>
        <p:spPr>
          <a:xfrm>
            <a:off x="899160" y="2397801"/>
            <a:ext cx="10439400" cy="2966284"/>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fontAlgn="auto">
              <a:lnSpc>
                <a:spcPct val="90000"/>
              </a:lnSpc>
              <a:spcBef>
                <a:spcPts val="1000"/>
              </a:spcBef>
              <a:spcAft>
                <a:spcPts val="0"/>
              </a:spcAft>
              <a:defRPr/>
            </a:pPr>
            <a:r>
              <a:rPr lang="en-US" sz="3600" b="1" dirty="0">
                <a:solidFill>
                  <a:prstClr val="black"/>
                </a:solidFill>
              </a:rPr>
              <a:t>Max Weber (pioneering sociologist)</a:t>
            </a:r>
          </a:p>
          <a:p>
            <a:pPr lvl="0" algn="just" fontAlgn="auto">
              <a:lnSpc>
                <a:spcPct val="125000"/>
              </a:lnSpc>
              <a:spcBef>
                <a:spcPts val="1000"/>
              </a:spcBef>
              <a:spcAft>
                <a:spcPts val="0"/>
              </a:spcAft>
              <a:defRPr/>
            </a:pPr>
            <a:r>
              <a:rPr lang="en-GB" sz="3600" dirty="0">
                <a:solidFill>
                  <a:prstClr val="black"/>
                </a:solidFill>
              </a:rPr>
              <a:t>The probability that one actor within a social relationship will be in a position to carry out his own will despite resistance.  </a:t>
            </a:r>
            <a:endParaRPr lang="en-US" sz="3600" dirty="0">
              <a:solidFill>
                <a:prstClr val="black"/>
              </a:solidFill>
            </a:endParaRPr>
          </a:p>
        </p:txBody>
      </p:sp>
      <p:sp>
        <p:nvSpPr>
          <p:cNvPr id="7" name="Rectangle 6">
            <a:extLst>
              <a:ext uri="{FF2B5EF4-FFF2-40B4-BE49-F238E27FC236}">
                <a16:creationId xmlns:a16="http://schemas.microsoft.com/office/drawing/2014/main" id="{139D59DE-6E37-43FA-869C-3206364493E3}"/>
              </a:ext>
            </a:extLst>
          </p:cNvPr>
          <p:cNvSpPr/>
          <p:nvPr/>
        </p:nvSpPr>
        <p:spPr>
          <a:xfrm>
            <a:off x="838200" y="0"/>
            <a:ext cx="10430022"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754" name="Rectangle 2">
            <a:extLst>
              <a:ext uri="{FF2B5EF4-FFF2-40B4-BE49-F238E27FC236}">
                <a16:creationId xmlns:a16="http://schemas.microsoft.com/office/drawing/2014/main" id="{23016FA0-AAA1-552D-CE5B-DA067E35B162}"/>
              </a:ext>
            </a:extLst>
          </p:cNvPr>
          <p:cNvSpPr>
            <a:spLocks noGrp="1" noChangeArrowheads="1"/>
          </p:cNvSpPr>
          <p:nvPr>
            <p:ph type="title"/>
          </p:nvPr>
        </p:nvSpPr>
        <p:spPr>
          <a:xfrm>
            <a:off x="3810000" y="164391"/>
            <a:ext cx="4191000" cy="640080"/>
          </a:xfrm>
        </p:spPr>
        <p:txBody>
          <a:bodyPr>
            <a:normAutofit fontScale="90000"/>
          </a:bodyPr>
          <a:lstStyle/>
          <a:p>
            <a:pPr>
              <a:defRPr/>
            </a:pPr>
            <a:r>
              <a:rPr lang="en-US" b="1" dirty="0">
                <a:solidFill>
                  <a:schemeClr val="accent1">
                    <a:lumMod val="50000"/>
                  </a:schemeClr>
                </a:solidFill>
              </a:rPr>
              <a:t>Definition of Power</a:t>
            </a:r>
          </a:p>
        </p:txBody>
      </p:sp>
      <p:sp>
        <p:nvSpPr>
          <p:cNvPr id="69636" name="Slide Number Placeholder 3">
            <a:extLst>
              <a:ext uri="{FF2B5EF4-FFF2-40B4-BE49-F238E27FC236}">
                <a16:creationId xmlns:a16="http://schemas.microsoft.com/office/drawing/2014/main" id="{A3581612-0947-39FF-5FFE-E49D4DA251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9BEADE2-F9DA-4441-BFFF-E1929BA1C22D}" type="slidenum">
              <a:rPr lang="en-US" altLang="en-US" sz="1200">
                <a:solidFill>
                  <a:srgbClr val="3F3F3F"/>
                </a:solidFill>
                <a:latin typeface="Times New Roman" panose="02020603050405020304" pitchFamily="18" charset="0"/>
              </a:rPr>
              <a:pPr>
                <a:buClrTx/>
                <a:buSzTx/>
                <a:buFontTx/>
                <a:buNone/>
              </a:pPr>
              <a:t>6</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46F5EBD-7627-D3BC-650D-1AB4A7304521}"/>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DD25924-96BE-485E-9AA9-69D828A10090}"/>
              </a:ext>
            </a:extLst>
          </p:cNvPr>
          <p:cNvSpPr>
            <a:spLocks noGrp="1"/>
          </p:cNvSpPr>
          <p:nvPr>
            <p:ph type="ftr" sz="quarter" idx="11"/>
          </p:nvPr>
        </p:nvSpPr>
        <p:spPr/>
        <p:txBody>
          <a:bodyPr/>
          <a:lstStyle/>
          <a:p>
            <a:pPr>
              <a:defRPr/>
            </a:pPr>
            <a:r>
              <a:rPr lang="en-US"/>
              <a:t>Lecture 4A - Power and Politics in Organizational Context</a:t>
            </a:r>
          </a:p>
        </p:txBody>
      </p:sp>
      <p:sp>
        <p:nvSpPr>
          <p:cNvPr id="8" name="Rectangle 7">
            <a:extLst>
              <a:ext uri="{FF2B5EF4-FFF2-40B4-BE49-F238E27FC236}">
                <a16:creationId xmlns:a16="http://schemas.microsoft.com/office/drawing/2014/main" id="{40C5563B-F4AA-4006-8177-CD011F331E8B}"/>
              </a:ext>
            </a:extLst>
          </p:cNvPr>
          <p:cNvSpPr/>
          <p:nvPr/>
        </p:nvSpPr>
        <p:spPr>
          <a:xfrm>
            <a:off x="797169" y="898658"/>
            <a:ext cx="10515599" cy="960383"/>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What is Power ?  (Sociology and Political Science)</a:t>
            </a:r>
          </a:p>
          <a:p>
            <a:pPr algn="ctr"/>
            <a:endParaRPr lang="en-US" b="1" dirty="0">
              <a:solidFill>
                <a:schemeClr val="bg1"/>
              </a:solidFill>
            </a:endParaRPr>
          </a:p>
        </p:txBody>
      </p:sp>
    </p:spTree>
    <p:extLst>
      <p:ext uri="{BB962C8B-B14F-4D97-AF65-F5344CB8AC3E}">
        <p14:creationId xmlns:p14="http://schemas.microsoft.com/office/powerpoint/2010/main" val="185001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3732" name="Slide Number Placeholder 5">
            <a:extLst>
              <a:ext uri="{FF2B5EF4-FFF2-40B4-BE49-F238E27FC236}">
                <a16:creationId xmlns:a16="http://schemas.microsoft.com/office/drawing/2014/main" id="{6F0EB051-8405-B3C3-E423-68134DA345D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D6125DEB-440E-4A17-8303-8DC5F9FCEC50}" type="slidenum">
              <a:rPr lang="en-US" altLang="en-US" sz="1200">
                <a:solidFill>
                  <a:srgbClr val="3F3F3F"/>
                </a:solidFill>
                <a:latin typeface="Times New Roman" panose="02020603050405020304" pitchFamily="18" charset="0"/>
              </a:rPr>
              <a:pPr>
                <a:buClrTx/>
                <a:buSzTx/>
                <a:buFontTx/>
                <a:buNone/>
              </a:pPr>
              <a:t>7</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598CEF5A-2E5C-331B-5360-C0468B579DF2}"/>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3DDC0458-32A3-3737-0F73-B6CF3E6B3912}"/>
              </a:ext>
            </a:extLst>
          </p:cNvPr>
          <p:cNvSpPr>
            <a:spLocks noGrp="1"/>
          </p:cNvSpPr>
          <p:nvPr>
            <p:ph type="ftr" sz="quarter" idx="11"/>
          </p:nvPr>
        </p:nvSpPr>
        <p:spPr/>
        <p:txBody>
          <a:bodyPr/>
          <a:lstStyle/>
          <a:p>
            <a:pPr>
              <a:defRPr/>
            </a:pPr>
            <a:r>
              <a:rPr lang="en-US"/>
              <a:t>Lecture 4A - Power and Politics in Organizational Context</a:t>
            </a:r>
          </a:p>
        </p:txBody>
      </p:sp>
      <p:pic>
        <p:nvPicPr>
          <p:cNvPr id="4" name="Picture 3">
            <a:extLst>
              <a:ext uri="{FF2B5EF4-FFF2-40B4-BE49-F238E27FC236}">
                <a16:creationId xmlns:a16="http://schemas.microsoft.com/office/drawing/2014/main" id="{4E87D737-B8A5-4C40-966C-E3B399EBFFE7}"/>
              </a:ext>
            </a:extLst>
          </p:cNvPr>
          <p:cNvPicPr>
            <a:picLocks noChangeAspect="1"/>
          </p:cNvPicPr>
          <p:nvPr/>
        </p:nvPicPr>
        <p:blipFill>
          <a:blip r:embed="rId3"/>
          <a:stretch>
            <a:fillRect/>
          </a:stretch>
        </p:blipFill>
        <p:spPr>
          <a:xfrm>
            <a:off x="10106025" y="-11567"/>
            <a:ext cx="2085975" cy="2990850"/>
          </a:xfrm>
          <a:prstGeom prst="rect">
            <a:avLst/>
          </a:prstGeom>
          <a:ln>
            <a:noFill/>
          </a:ln>
          <a:effectLst>
            <a:softEdge rad="112500"/>
          </a:effectLst>
        </p:spPr>
      </p:pic>
      <p:pic>
        <p:nvPicPr>
          <p:cNvPr id="5" name="Picture 4">
            <a:extLst>
              <a:ext uri="{FF2B5EF4-FFF2-40B4-BE49-F238E27FC236}">
                <a16:creationId xmlns:a16="http://schemas.microsoft.com/office/drawing/2014/main" id="{E22832D6-254D-4343-9074-2DC57E8E00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7700" y="4242973"/>
            <a:ext cx="3924300" cy="2616200"/>
          </a:xfrm>
          <a:prstGeom prst="rect">
            <a:avLst/>
          </a:prstGeom>
          <a:ln>
            <a:noFill/>
          </a:ln>
          <a:effectLst>
            <a:softEdge rad="112500"/>
          </a:effectLst>
        </p:spPr>
      </p:pic>
      <p:pic>
        <p:nvPicPr>
          <p:cNvPr id="6" name="Picture 5">
            <a:extLst>
              <a:ext uri="{FF2B5EF4-FFF2-40B4-BE49-F238E27FC236}">
                <a16:creationId xmlns:a16="http://schemas.microsoft.com/office/drawing/2014/main" id="{6B41136B-D903-46F4-8D89-E38F21534A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2701" y="828675"/>
            <a:ext cx="4021151" cy="3276600"/>
          </a:xfrm>
          <a:prstGeom prst="rect">
            <a:avLst/>
          </a:prstGeom>
          <a:ln>
            <a:noFill/>
          </a:ln>
          <a:effectLst>
            <a:softEdge rad="112500"/>
          </a:effectLst>
        </p:spPr>
      </p:pic>
      <p:sp>
        <p:nvSpPr>
          <p:cNvPr id="10" name="Rectangle 9">
            <a:extLst>
              <a:ext uri="{FF2B5EF4-FFF2-40B4-BE49-F238E27FC236}">
                <a16:creationId xmlns:a16="http://schemas.microsoft.com/office/drawing/2014/main" id="{4D493F96-53EC-4DAD-B183-25A920F0D8E3}"/>
              </a:ext>
            </a:extLst>
          </p:cNvPr>
          <p:cNvSpPr/>
          <p:nvPr/>
        </p:nvSpPr>
        <p:spPr>
          <a:xfrm>
            <a:off x="200394" y="63248"/>
            <a:ext cx="9754843"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Power, formal authority, and obedience</a:t>
            </a:r>
          </a:p>
        </p:txBody>
      </p:sp>
      <p:sp>
        <p:nvSpPr>
          <p:cNvPr id="13" name="Rectangle 3">
            <a:extLst>
              <a:ext uri="{FF2B5EF4-FFF2-40B4-BE49-F238E27FC236}">
                <a16:creationId xmlns:a16="http://schemas.microsoft.com/office/drawing/2014/main" id="{81F28253-9E35-426C-8100-4085CE4E60F8}"/>
              </a:ext>
            </a:extLst>
          </p:cNvPr>
          <p:cNvSpPr txBox="1">
            <a:spLocks noChangeArrowheads="1"/>
          </p:cNvSpPr>
          <p:nvPr/>
        </p:nvSpPr>
        <p:spPr>
          <a:xfrm>
            <a:off x="184049" y="2056412"/>
            <a:ext cx="5808652" cy="2939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5000"/>
              </a:lnSpc>
              <a:spcAft>
                <a:spcPts val="0"/>
              </a:spcAft>
              <a:buNone/>
              <a:defRPr/>
            </a:pPr>
            <a:r>
              <a:rPr lang="en-US" sz="2400" dirty="0"/>
              <a:t>Conducted by American social psychologist Stanley Milgram, the controversial and groundbreaking experiments on obedience to authority took place at Yale University in the early 1960s</a:t>
            </a:r>
            <a:r>
              <a:rPr lang="en-GB" sz="2400" dirty="0"/>
              <a:t>	</a:t>
            </a:r>
            <a:endParaRPr lang="en-US" sz="2400" dirty="0"/>
          </a:p>
        </p:txBody>
      </p:sp>
      <p:sp>
        <p:nvSpPr>
          <p:cNvPr id="14" name="Rectangle 3">
            <a:extLst>
              <a:ext uri="{FF2B5EF4-FFF2-40B4-BE49-F238E27FC236}">
                <a16:creationId xmlns:a16="http://schemas.microsoft.com/office/drawing/2014/main" id="{EAAA3B50-6921-4A36-A7A4-FDB4C46E9406}"/>
              </a:ext>
            </a:extLst>
          </p:cNvPr>
          <p:cNvSpPr txBox="1">
            <a:spLocks noChangeArrowheads="1"/>
          </p:cNvSpPr>
          <p:nvPr/>
        </p:nvSpPr>
        <p:spPr>
          <a:xfrm>
            <a:off x="2178148" y="1947638"/>
            <a:ext cx="5695336" cy="1042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5000"/>
              </a:lnSpc>
              <a:spcAft>
                <a:spcPts val="0"/>
              </a:spcAft>
              <a:buFont typeface="Arial" panose="020B0604020202020204" pitchFamily="34" charset="0"/>
              <a:buNone/>
              <a:defRPr/>
            </a:pPr>
            <a:r>
              <a:rPr lang="en-GB" sz="2000" dirty="0"/>
              <a:t>	</a:t>
            </a:r>
            <a:endParaRPr lang="en-US" sz="2400" dirty="0"/>
          </a:p>
          <a:p>
            <a:pPr fontAlgn="auto">
              <a:spcAft>
                <a:spcPts val="0"/>
              </a:spcAft>
              <a:buFont typeface="Wingdings 2" panose="05020102010507070707" pitchFamily="18" charset="2"/>
              <a:buNone/>
              <a:defRPr/>
            </a:pPr>
            <a:endParaRPr lang="en-US" sz="2400" dirty="0"/>
          </a:p>
        </p:txBody>
      </p:sp>
      <p:sp>
        <p:nvSpPr>
          <p:cNvPr id="15" name="Rectangle 14">
            <a:extLst>
              <a:ext uri="{FF2B5EF4-FFF2-40B4-BE49-F238E27FC236}">
                <a16:creationId xmlns:a16="http://schemas.microsoft.com/office/drawing/2014/main" id="{D6CA9A3E-7049-432D-A085-6A04AB4A513E}"/>
              </a:ext>
            </a:extLst>
          </p:cNvPr>
          <p:cNvSpPr/>
          <p:nvPr/>
        </p:nvSpPr>
        <p:spPr>
          <a:xfrm>
            <a:off x="184049" y="1003667"/>
            <a:ext cx="5716480" cy="960383"/>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Milgram experiments</a:t>
            </a:r>
          </a:p>
        </p:txBody>
      </p:sp>
      <p:sp>
        <p:nvSpPr>
          <p:cNvPr id="16" name="Rectangle 15">
            <a:extLst>
              <a:ext uri="{FF2B5EF4-FFF2-40B4-BE49-F238E27FC236}">
                <a16:creationId xmlns:a16="http://schemas.microsoft.com/office/drawing/2014/main" id="{F0C92EDD-BFE7-4F20-94DB-8194742C0F6B}"/>
              </a:ext>
            </a:extLst>
          </p:cNvPr>
          <p:cNvSpPr/>
          <p:nvPr/>
        </p:nvSpPr>
        <p:spPr>
          <a:xfrm>
            <a:off x="200394" y="5133363"/>
            <a:ext cx="8067306" cy="960383"/>
          </a:xfrm>
          <a:prstGeom prst="rect">
            <a:avLst/>
          </a:prstGeom>
          <a:solidFill>
            <a:schemeClr val="bg1">
              <a:lumMod val="6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Video : Milgram's Obedience to Authority Experiment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E025C2B-F140-40AD-8917-CE9CA7BA732B}"/>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77827" name="Rectangle 3">
            <a:extLst>
              <a:ext uri="{FF2B5EF4-FFF2-40B4-BE49-F238E27FC236}">
                <a16:creationId xmlns:a16="http://schemas.microsoft.com/office/drawing/2014/main" id="{24583E9F-03FE-4D2E-F194-42FE35CB420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77830" name="Slide Number Placeholder 5">
            <a:extLst>
              <a:ext uri="{FF2B5EF4-FFF2-40B4-BE49-F238E27FC236}">
                <a16:creationId xmlns:a16="http://schemas.microsoft.com/office/drawing/2014/main" id="{12D00D74-CD75-8F1E-B0B3-A5CC12D8F8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408190E6-648E-46DB-9B4C-E6EBC6AADE07}" type="slidenum">
              <a:rPr lang="en-US" altLang="en-US" sz="1200">
                <a:solidFill>
                  <a:srgbClr val="3F3F3F"/>
                </a:solidFill>
                <a:latin typeface="Times New Roman" panose="02020603050405020304" pitchFamily="18" charset="0"/>
              </a:rPr>
              <a:pPr>
                <a:buClrTx/>
                <a:buSzTx/>
                <a:buFontTx/>
                <a:buNone/>
              </a:pPr>
              <a:t>8</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BD3F7D4C-1D66-03DA-71C3-3244789D4D89}"/>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DB73491-7685-B526-6B46-9AF084CCB13D}"/>
              </a:ext>
            </a:extLst>
          </p:cNvPr>
          <p:cNvSpPr>
            <a:spLocks noGrp="1"/>
          </p:cNvSpPr>
          <p:nvPr>
            <p:ph type="ftr" sz="quarter" idx="11"/>
          </p:nvPr>
        </p:nvSpPr>
        <p:spPr/>
        <p:txBody>
          <a:bodyPr/>
          <a:lstStyle/>
          <a:p>
            <a:pPr>
              <a:defRPr/>
            </a:pPr>
            <a:r>
              <a:rPr lang="en-US"/>
              <a:t>Lecture 4A - Power and Politics in Organizational Context</a:t>
            </a:r>
          </a:p>
        </p:txBody>
      </p:sp>
      <p:sp>
        <p:nvSpPr>
          <p:cNvPr id="14" name="TextBox 13">
            <a:extLst>
              <a:ext uri="{FF2B5EF4-FFF2-40B4-BE49-F238E27FC236}">
                <a16:creationId xmlns:a16="http://schemas.microsoft.com/office/drawing/2014/main" id="{1A7907F8-8DCE-4DE4-98DF-F588D314F637}"/>
              </a:ext>
            </a:extLst>
          </p:cNvPr>
          <p:cNvSpPr txBox="1"/>
          <p:nvPr/>
        </p:nvSpPr>
        <p:spPr>
          <a:xfrm>
            <a:off x="200115" y="5609650"/>
            <a:ext cx="2213268" cy="830997"/>
          </a:xfrm>
          <a:prstGeom prst="rect">
            <a:avLst/>
          </a:prstGeom>
          <a:noFill/>
        </p:spPr>
        <p:txBody>
          <a:bodyPr wrap="square">
            <a:spAutoFit/>
          </a:bodyPr>
          <a:lstStyle/>
          <a:p>
            <a:pPr algn="ctr"/>
            <a:r>
              <a:rPr lang="en-US" sz="1600" dirty="0">
                <a:latin typeface="+mn-lt"/>
              </a:rPr>
              <a:t>Mahesh </a:t>
            </a:r>
            <a:r>
              <a:rPr lang="en-US" sz="1600" dirty="0" err="1">
                <a:latin typeface="+mn-lt"/>
              </a:rPr>
              <a:t>Amalean</a:t>
            </a:r>
            <a:r>
              <a:rPr lang="en-US" sz="1600" dirty="0">
                <a:latin typeface="+mn-lt"/>
              </a:rPr>
              <a:t>, Co- Funder &amp; Chairman of MAS Holdings</a:t>
            </a:r>
          </a:p>
        </p:txBody>
      </p:sp>
      <p:pic>
        <p:nvPicPr>
          <p:cNvPr id="7" name="Picture 6">
            <a:extLst>
              <a:ext uri="{FF2B5EF4-FFF2-40B4-BE49-F238E27FC236}">
                <a16:creationId xmlns:a16="http://schemas.microsoft.com/office/drawing/2014/main" id="{1C499B11-2F8D-4228-8856-0B36D168E6AF}"/>
              </a:ext>
            </a:extLst>
          </p:cNvPr>
          <p:cNvPicPr>
            <a:picLocks noChangeAspect="1"/>
          </p:cNvPicPr>
          <p:nvPr/>
        </p:nvPicPr>
        <p:blipFill>
          <a:blip r:embed="rId3"/>
          <a:stretch>
            <a:fillRect/>
          </a:stretch>
        </p:blipFill>
        <p:spPr>
          <a:xfrm>
            <a:off x="308294" y="3600695"/>
            <a:ext cx="2049217" cy="2049217"/>
          </a:xfrm>
          <a:prstGeom prst="rect">
            <a:avLst/>
          </a:prstGeom>
          <a:ln>
            <a:noFill/>
          </a:ln>
          <a:effectLst>
            <a:softEdge rad="112500"/>
          </a:effectLst>
        </p:spPr>
      </p:pic>
      <p:sp>
        <p:nvSpPr>
          <p:cNvPr id="16" name="TextBox 15">
            <a:extLst>
              <a:ext uri="{FF2B5EF4-FFF2-40B4-BE49-F238E27FC236}">
                <a16:creationId xmlns:a16="http://schemas.microsoft.com/office/drawing/2014/main" id="{7D3E6EAB-2B00-4A28-BE15-8E65F7CBE768}"/>
              </a:ext>
            </a:extLst>
          </p:cNvPr>
          <p:cNvSpPr txBox="1"/>
          <p:nvPr/>
        </p:nvSpPr>
        <p:spPr>
          <a:xfrm>
            <a:off x="76200" y="2421947"/>
            <a:ext cx="2543083" cy="830997"/>
          </a:xfrm>
          <a:prstGeom prst="rect">
            <a:avLst/>
          </a:prstGeom>
          <a:noFill/>
        </p:spPr>
        <p:txBody>
          <a:bodyPr wrap="square">
            <a:spAutoFit/>
          </a:bodyPr>
          <a:lstStyle/>
          <a:p>
            <a:pPr algn="ctr"/>
            <a:r>
              <a:rPr lang="en-US" sz="1600" dirty="0">
                <a:latin typeface="+mn-lt"/>
              </a:rPr>
              <a:t>Dian Gomes, Chairman at Hela Clothing, ex-Managing Director of MAS Holdings</a:t>
            </a:r>
          </a:p>
        </p:txBody>
      </p:sp>
      <p:pic>
        <p:nvPicPr>
          <p:cNvPr id="8" name="Picture 7">
            <a:extLst>
              <a:ext uri="{FF2B5EF4-FFF2-40B4-BE49-F238E27FC236}">
                <a16:creationId xmlns:a16="http://schemas.microsoft.com/office/drawing/2014/main" id="{1A6532AB-8039-43FD-9B03-7024DD7237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600" y="266303"/>
            <a:ext cx="2051728" cy="2172097"/>
          </a:xfrm>
          <a:prstGeom prst="rect">
            <a:avLst/>
          </a:prstGeom>
          <a:ln>
            <a:noFill/>
          </a:ln>
          <a:effectLst>
            <a:softEdge rad="112500"/>
          </a:effectLst>
        </p:spPr>
      </p:pic>
      <p:pic>
        <p:nvPicPr>
          <p:cNvPr id="11" name="Picture 10">
            <a:extLst>
              <a:ext uri="{FF2B5EF4-FFF2-40B4-BE49-F238E27FC236}">
                <a16:creationId xmlns:a16="http://schemas.microsoft.com/office/drawing/2014/main" id="{1DF426DB-6086-4DD3-B20D-0A05FE50A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8856" y="5712618"/>
            <a:ext cx="1071563" cy="1071563"/>
          </a:xfrm>
          <a:prstGeom prst="rect">
            <a:avLst/>
          </a:prstGeom>
        </p:spPr>
      </p:pic>
      <p:sp>
        <p:nvSpPr>
          <p:cNvPr id="17" name="Rectangle 16">
            <a:extLst>
              <a:ext uri="{FF2B5EF4-FFF2-40B4-BE49-F238E27FC236}">
                <a16:creationId xmlns:a16="http://schemas.microsoft.com/office/drawing/2014/main" id="{050A0503-AF49-4137-BAC3-FBB01D344C74}"/>
              </a:ext>
            </a:extLst>
          </p:cNvPr>
          <p:cNvSpPr/>
          <p:nvPr/>
        </p:nvSpPr>
        <p:spPr>
          <a:xfrm>
            <a:off x="3581400" y="233218"/>
            <a:ext cx="6982561" cy="725023"/>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rPr>
              <a:t>Concept of Power</a:t>
            </a:r>
          </a:p>
        </p:txBody>
      </p:sp>
      <p:sp>
        <p:nvSpPr>
          <p:cNvPr id="20" name="Rectangle 19">
            <a:extLst>
              <a:ext uri="{FF2B5EF4-FFF2-40B4-BE49-F238E27FC236}">
                <a16:creationId xmlns:a16="http://schemas.microsoft.com/office/drawing/2014/main" id="{DFD26B35-A4AA-4D16-9F73-DFB1DD545716}"/>
              </a:ext>
            </a:extLst>
          </p:cNvPr>
          <p:cNvSpPr/>
          <p:nvPr/>
        </p:nvSpPr>
        <p:spPr>
          <a:xfrm>
            <a:off x="3692056" y="1304603"/>
            <a:ext cx="6761247" cy="1330581"/>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fontAlgn="auto">
              <a:lnSpc>
                <a:spcPct val="90000"/>
              </a:lnSpc>
              <a:spcBef>
                <a:spcPts val="1000"/>
              </a:spcBef>
              <a:spcAft>
                <a:spcPts val="0"/>
              </a:spcAft>
            </a:pPr>
            <a:r>
              <a:rPr lang="en-US" altLang="en-US" sz="2800" b="1" dirty="0">
                <a:solidFill>
                  <a:srgbClr val="954F72"/>
                </a:solidFill>
              </a:rPr>
              <a:t> </a:t>
            </a:r>
            <a:r>
              <a:rPr lang="en-US" altLang="en-US" sz="3200" b="1" dirty="0">
                <a:solidFill>
                  <a:srgbClr val="954F72"/>
                </a:solidFill>
              </a:rPr>
              <a:t>Power    -</a:t>
            </a:r>
            <a:r>
              <a:rPr lang="en-US" altLang="en-US" sz="3200" dirty="0">
                <a:solidFill>
                  <a:prstClr val="black"/>
                </a:solidFill>
              </a:rPr>
              <a:t> the ability to influence 			another person</a:t>
            </a:r>
          </a:p>
        </p:txBody>
      </p:sp>
      <p:sp>
        <p:nvSpPr>
          <p:cNvPr id="21" name="Rectangle 20">
            <a:extLst>
              <a:ext uri="{FF2B5EF4-FFF2-40B4-BE49-F238E27FC236}">
                <a16:creationId xmlns:a16="http://schemas.microsoft.com/office/drawing/2014/main" id="{A5C1D2AC-2017-4008-AD10-0A92420FB8FB}"/>
              </a:ext>
            </a:extLst>
          </p:cNvPr>
          <p:cNvSpPr/>
          <p:nvPr/>
        </p:nvSpPr>
        <p:spPr>
          <a:xfrm>
            <a:off x="3751208" y="3896054"/>
            <a:ext cx="6642942" cy="1458497"/>
          </a:xfrm>
          <a:prstGeom prst="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fontAlgn="auto">
              <a:lnSpc>
                <a:spcPct val="90000"/>
              </a:lnSpc>
              <a:spcBef>
                <a:spcPts val="1000"/>
              </a:spcBef>
              <a:spcAft>
                <a:spcPts val="0"/>
              </a:spcAft>
            </a:pPr>
            <a:r>
              <a:rPr lang="en-US" altLang="en-US" sz="3200" b="1" dirty="0">
                <a:solidFill>
                  <a:srgbClr val="954F72"/>
                </a:solidFill>
              </a:rPr>
              <a:t>Authority -</a:t>
            </a:r>
            <a:r>
              <a:rPr lang="en-US" altLang="en-US" sz="3200" dirty="0">
                <a:solidFill>
                  <a:prstClr val="black"/>
                </a:solidFill>
              </a:rPr>
              <a:t> the right to influence 		  	  another person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5F0"/>
        </a:solidFill>
        <a:effectLst/>
      </p:bgPr>
    </p:bg>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E025C2B-F140-40AD-8917-CE9CA7BA732B}"/>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77827" name="Rectangle 3">
            <a:extLst>
              <a:ext uri="{FF2B5EF4-FFF2-40B4-BE49-F238E27FC236}">
                <a16:creationId xmlns:a16="http://schemas.microsoft.com/office/drawing/2014/main" id="{24583E9F-03FE-4D2E-F194-42FE35CB4205}"/>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77830" name="Slide Number Placeholder 5">
            <a:extLst>
              <a:ext uri="{FF2B5EF4-FFF2-40B4-BE49-F238E27FC236}">
                <a16:creationId xmlns:a16="http://schemas.microsoft.com/office/drawing/2014/main" id="{12D00D74-CD75-8F1E-B0B3-A5CC12D8F8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408190E6-648E-46DB-9B4C-E6EBC6AADE07}" type="slidenum">
              <a:rPr lang="en-US" altLang="en-US" sz="1200">
                <a:solidFill>
                  <a:srgbClr val="3F3F3F"/>
                </a:solidFill>
                <a:latin typeface="Times New Roman" panose="02020603050405020304" pitchFamily="18" charset="0"/>
              </a:rPr>
              <a:pPr>
                <a:buClrTx/>
                <a:buSzTx/>
                <a:buFontTx/>
                <a:buNone/>
              </a:pPr>
              <a:t>9</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BD3F7D4C-1D66-03DA-71C3-3244789D4D89}"/>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DB73491-7685-B526-6B46-9AF084CCB13D}"/>
              </a:ext>
            </a:extLst>
          </p:cNvPr>
          <p:cNvSpPr>
            <a:spLocks noGrp="1"/>
          </p:cNvSpPr>
          <p:nvPr>
            <p:ph type="ftr" sz="quarter" idx="11"/>
          </p:nvPr>
        </p:nvSpPr>
        <p:spPr/>
        <p:txBody>
          <a:bodyPr/>
          <a:lstStyle/>
          <a:p>
            <a:pPr>
              <a:defRPr/>
            </a:pPr>
            <a:r>
              <a:rPr lang="en-US"/>
              <a:t>Lecture 4A - Power and Politics in Organizational Context</a:t>
            </a:r>
          </a:p>
        </p:txBody>
      </p:sp>
      <p:sp>
        <p:nvSpPr>
          <p:cNvPr id="17" name="Rectangle 16">
            <a:extLst>
              <a:ext uri="{FF2B5EF4-FFF2-40B4-BE49-F238E27FC236}">
                <a16:creationId xmlns:a16="http://schemas.microsoft.com/office/drawing/2014/main" id="{050A0503-AF49-4137-BAC3-FBB01D344C74}"/>
              </a:ext>
            </a:extLst>
          </p:cNvPr>
          <p:cNvSpPr/>
          <p:nvPr/>
        </p:nvSpPr>
        <p:spPr>
          <a:xfrm>
            <a:off x="651931" y="4053"/>
            <a:ext cx="10701869" cy="707537"/>
          </a:xfrm>
          <a:prstGeom prst="rect">
            <a:avLst/>
          </a:prstGeom>
          <a:solidFill>
            <a:schemeClr val="accent1">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50000"/>
                  </a:schemeClr>
                </a:solidFill>
              </a:rPr>
              <a:t>Dian Gomes: A  Heartfelt Farewell Tribute from MAS Intimates</a:t>
            </a:r>
          </a:p>
        </p:txBody>
      </p:sp>
      <p:pic>
        <p:nvPicPr>
          <p:cNvPr id="6" name="Picture 5">
            <a:extLst>
              <a:ext uri="{FF2B5EF4-FFF2-40B4-BE49-F238E27FC236}">
                <a16:creationId xmlns:a16="http://schemas.microsoft.com/office/drawing/2014/main" id="{02A5E991-CB16-450A-BFB4-95AC37CDF6C5}"/>
              </a:ext>
            </a:extLst>
          </p:cNvPr>
          <p:cNvPicPr>
            <a:picLocks noChangeAspect="1"/>
          </p:cNvPicPr>
          <p:nvPr/>
        </p:nvPicPr>
        <p:blipFill>
          <a:blip r:embed="rId3"/>
          <a:stretch>
            <a:fillRect/>
          </a:stretch>
        </p:blipFill>
        <p:spPr>
          <a:xfrm>
            <a:off x="1075502" y="762951"/>
            <a:ext cx="9854726" cy="5520935"/>
          </a:xfrm>
          <a:prstGeom prst="rect">
            <a:avLst/>
          </a:prstGeom>
        </p:spPr>
      </p:pic>
    </p:spTree>
    <p:extLst>
      <p:ext uri="{BB962C8B-B14F-4D97-AF65-F5344CB8AC3E}">
        <p14:creationId xmlns:p14="http://schemas.microsoft.com/office/powerpoint/2010/main" val="1247814254"/>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15210</TotalTime>
  <Words>1513</Words>
  <Application>Microsoft Office PowerPoint</Application>
  <PresentationFormat>Widescreen</PresentationFormat>
  <Paragraphs>232</Paragraphs>
  <Slides>26</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Bahnschrift SemiLight Condensed</vt:lpstr>
      <vt:lpstr>Noto Serif CJK SC</vt:lpstr>
      <vt:lpstr>Quire Sans</vt:lpstr>
      <vt:lpstr>Quire Sans Pro Light</vt:lpstr>
      <vt:lpstr>Segoe Print</vt:lpstr>
      <vt:lpstr>Times New Roman</vt:lpstr>
      <vt:lpstr>Tisa Offc Serif Pro</vt:lpstr>
      <vt:lpstr>Wingdings</vt:lpstr>
      <vt:lpstr>Wingdings 2</vt:lpstr>
      <vt:lpstr>Office Theme</vt:lpstr>
      <vt:lpstr>1_Office Theme</vt:lpstr>
      <vt:lpstr>    Power and Politics in Organizational Context  Focuses on how power and political behavior operate within organizations.  Lecture 4A  Sanjeeva Perera - Senior Academic Fellow (SLIIT) </vt:lpstr>
      <vt:lpstr>PowerPoint Presentation</vt:lpstr>
      <vt:lpstr>Lesson LOs</vt:lpstr>
      <vt:lpstr>Power</vt:lpstr>
      <vt:lpstr>PowerPoint Presentation</vt:lpstr>
      <vt:lpstr>Definition of Power</vt:lpstr>
      <vt:lpstr>PowerPoint Presentation</vt:lpstr>
      <vt:lpstr>PowerPoint Presentation</vt:lpstr>
      <vt:lpstr>PowerPoint Presentation</vt:lpstr>
      <vt:lpstr>The five forms of power in the workplace</vt:lpstr>
      <vt:lpstr>Reward Power  agent’s ability to control the rewards that the target  wants</vt:lpstr>
      <vt:lpstr>Legitimate Power  agent and target agree that agent has influential rights, based on position and mutual agreement</vt:lpstr>
      <vt:lpstr>Coercive Power  agent’s ability to cause an unpleasant experience for a target</vt:lpstr>
      <vt:lpstr>Expert Power  agent has knowledge target needs</vt:lpstr>
      <vt:lpstr>Referent (Charismatic) Power  based on interpersonal attraction- timing matters</vt:lpstr>
      <vt:lpstr>Question 1</vt:lpstr>
      <vt:lpstr>Question 1</vt:lpstr>
      <vt:lpstr>Question 2</vt:lpstr>
      <vt:lpstr>General Election 2010 - Preferential Votes  Gampaha District -UNP</vt:lpstr>
      <vt:lpstr>General Election 2015 - Preferential Votes  Gampaha District -UNP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689</cp:revision>
  <dcterms:created xsi:type="dcterms:W3CDTF">2003-11-26T17:06:38Z</dcterms:created>
  <dcterms:modified xsi:type="dcterms:W3CDTF">2025-07-27T18:39:38Z</dcterms:modified>
</cp:coreProperties>
</file>